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7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282" r:id="rId59"/>
    <p:sldId id="319" r:id="rId60"/>
    <p:sldId id="285" r:id="rId61"/>
    <p:sldId id="320" r:id="rId62"/>
    <p:sldId id="280" r:id="rId63"/>
    <p:sldId id="281" r:id="rId64"/>
    <p:sldId id="321" r:id="rId65"/>
    <p:sldId id="322" r:id="rId66"/>
    <p:sldId id="323" r:id="rId67"/>
    <p:sldId id="324" r:id="rId68"/>
    <p:sldId id="325" r:id="rId69"/>
  </p:sldIdLst>
  <p:sldSz cx="9144000" cy="5143500" type="screen16x9"/>
  <p:notesSz cx="6858000" cy="9144000"/>
  <p:embeddedFontLst>
    <p:embeddedFont>
      <p:font typeface="Anaheim" panose="020B0604020202020204" charset="0"/>
      <p:regular r:id="rId71"/>
    </p:embeddedFont>
    <p:embeddedFont>
      <p:font typeface="Arial Black" panose="020B0A04020102020204" pitchFamily="34" charset="0"/>
      <p:bold r:id="rId72"/>
    </p:embeddedFont>
    <p:embeddedFont>
      <p:font typeface="Bebas Neue" panose="020B0604020202020204" charset="0"/>
      <p:regular r:id="rId73"/>
    </p:embeddedFont>
    <p:embeddedFont>
      <p:font typeface="Book Antiqua" panose="02040602050305030304" pitchFamily="18" charset="0"/>
      <p:regular r:id="rId74"/>
      <p:bold r:id="rId75"/>
      <p:italic r:id="rId76"/>
      <p:boldItalic r:id="rId77"/>
    </p:embeddedFont>
    <p:embeddedFont>
      <p:font typeface="Comfortaa" panose="020B0604020202020204" charset="0"/>
      <p:regular r:id="rId78"/>
      <p:bold r:id="rId79"/>
    </p:embeddedFont>
    <p:embeddedFont>
      <p:font typeface="Fira Code" panose="020B0809050000020004" pitchFamily="49" charset="0"/>
      <p:regular r:id="rId80"/>
      <p:bold r:id="rId81"/>
    </p:embeddedFont>
    <p:embeddedFont>
      <p:font typeface="Georgia" panose="02040502050405020303" pitchFamily="18" charset="0"/>
      <p:regular r:id="rId82"/>
      <p:bold r:id="rId83"/>
      <p:italic r:id="rId84"/>
      <p:boldItalic r:id="rId85"/>
    </p:embeddedFont>
    <p:embeddedFont>
      <p:font typeface="Nunito Light" pitchFamily="2" charset="0"/>
      <p:regular r:id="rId86"/>
      <p:italic r:id="rId87"/>
    </p:embeddedFont>
    <p:embeddedFont>
      <p:font typeface="Proxima Nova" panose="020B0604020202020204" charset="0"/>
      <p:regular r:id="rId88"/>
      <p:bold r:id="rId89"/>
      <p:italic r:id="rId90"/>
      <p:boldItalic r:id="rId91"/>
    </p:embeddedFont>
    <p:embeddedFont>
      <p:font typeface="PT Sans" panose="020B0503020203020204" pitchFamily="34" charset="0"/>
      <p:regular r:id="rId92"/>
      <p:bold r:id="rId93"/>
      <p:italic r:id="rId94"/>
      <p:boldItalic r:id="rId95"/>
    </p:embeddedFont>
    <p:embeddedFont>
      <p:font typeface="Source Code Pro" panose="020B0509030403020204" pitchFamily="49" charset="0"/>
      <p:regular r:id="rId96"/>
      <p:bold r:id="rId97"/>
      <p:italic r:id="rId98"/>
      <p:boldItalic r:id="rId99"/>
    </p:embeddedFont>
    <p:embeddedFont>
      <p:font typeface="Source Code Pro Medium" panose="020B0509030403020204" pitchFamily="49" charset="0"/>
      <p:regular r:id="rId100"/>
      <p:bold r:id="rId101"/>
      <p:italic r:id="rId102"/>
      <p:boldItalic r:id="rId103"/>
    </p:embeddedFont>
    <p:embeddedFont>
      <p:font typeface="Source Code Pro SemiBold" panose="020B0609030403020204" pitchFamily="49" charset="0"/>
      <p:regular r:id="rId104"/>
      <p:bold r:id="rId105"/>
      <p:italic r:id="rId106"/>
      <p:boldItalic r:id="rId107"/>
    </p:embeddedFont>
    <p:embeddedFont>
      <p:font typeface="Times" panose="02020603050405020304" pitchFamily="18" charset="0"/>
      <p:regular r:id="rId108"/>
      <p:bold r:id="rId109"/>
      <p:italic r:id="rId110"/>
      <p:boldItalic r:id="rId111"/>
    </p:embeddedFont>
    <p:embeddedFont>
      <p:font typeface="Verdana" panose="020B0604030504040204"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9FB87D-F013-4EC7-BCB8-899024202ADC}">
  <a:tblStyle styleId="{5C9FB87D-F013-4EC7-BCB8-899024202A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font" Target="fonts/font42.fntdata"/><Relationship Id="rId16" Type="http://schemas.openxmlformats.org/officeDocument/2006/relationships/slide" Target="slides/slide14.xml"/><Relationship Id="rId107" Type="http://schemas.openxmlformats.org/officeDocument/2006/relationships/font" Target="fonts/font3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43.fntdata"/><Relationship Id="rId118" Type="http://schemas.openxmlformats.org/officeDocument/2006/relationships/theme" Target="theme/theme1.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notesMaster" Target="notesMasters/notes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4.fntdata"/><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110" Type="http://schemas.openxmlformats.org/officeDocument/2006/relationships/font" Target="fonts/font40.fntdata"/><Relationship Id="rId115" Type="http://schemas.openxmlformats.org/officeDocument/2006/relationships/font" Target="fonts/font45.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font" Target="fonts/font4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Arielle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e57701ba50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e57701ba50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how each have an opening tag and closing tag Arielle:</a:t>
            </a:r>
            <a:endParaRPr/>
          </a:p>
          <a:p>
            <a:pPr marL="0" lvl="0" indent="0" algn="l" rtl="0">
              <a:spcBef>
                <a:spcPts val="0"/>
              </a:spcBef>
              <a:spcAft>
                <a:spcPts val="0"/>
              </a:spcAft>
              <a:buNone/>
            </a:pPr>
            <a:r>
              <a:rPr lang="en"/>
              <a:t>Doctype tells the browser that you will be using HTML in the document. Anything within the HTML tags will be applied to your website - for example, the head tag contains non-visual aspects whereas the body contains all elements you wish to show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Emily</a:t>
            </a: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An important tag of HTML are headings. They range from h1 to h6 for h1 being the largest. They can be modified in CSS to make them different fonts or colors. Using headings can allow the website to look more structured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e57701ba5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e57701ba5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Suri</a:t>
            </a:r>
            <a:endParaRPr/>
          </a:p>
          <a:p>
            <a:pPr marL="0" lvl="0" indent="0" algn="l" rtl="0">
              <a:spcBef>
                <a:spcPts val="0"/>
              </a:spcBef>
              <a:spcAft>
                <a:spcPts val="0"/>
              </a:spcAft>
              <a:buNone/>
            </a:pPr>
            <a:r>
              <a:rPr lang="en"/>
              <a:t>In HTML you can create lists like on the code shown here on the left</a:t>
            </a:r>
            <a:endParaRPr/>
          </a:p>
          <a:p>
            <a:pPr marL="0" lvl="0" indent="0" algn="l" rtl="0">
              <a:spcBef>
                <a:spcPts val="0"/>
              </a:spcBef>
              <a:spcAft>
                <a:spcPts val="0"/>
              </a:spcAft>
              <a:buNone/>
            </a:pPr>
            <a:r>
              <a:rPr lang="en"/>
              <a:t>They can be both bulleted and numbered and is great for organizing the website to make it easier for users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e57701ba50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e57701ba50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that they look like this Arielle:</a:t>
            </a:r>
            <a:endParaRPr/>
          </a:p>
          <a:p>
            <a:pPr marL="0" lvl="0" indent="0" algn="l" rtl="0">
              <a:spcBef>
                <a:spcPts val="0"/>
              </a:spcBef>
              <a:spcAft>
                <a:spcPts val="0"/>
              </a:spcAft>
              <a:buNone/>
            </a:pPr>
            <a:r>
              <a:rPr lang="en"/>
              <a:t>Paragraphs are usually located within the body tag, and are labeled with the p tag. However, I must mention that your paragraphs WILL NOT be indented by default, and will instead appear as a block of text without the help of CSS.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e57701ba5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e57701ba5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Emily</a:t>
            </a: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 fun addition to add to websites are buttons. Buttons are created using the two button tags. In between the two button tags is the place to put a label for the button. In this case, it says Click me!. Buttons can also be modified in CSS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5fc4582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5fc4582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Suri</a:t>
            </a:r>
            <a:endParaRPr/>
          </a:p>
          <a:p>
            <a:pPr marL="0" lvl="0" indent="0" algn="l" rtl="0">
              <a:spcBef>
                <a:spcPts val="0"/>
              </a:spcBef>
              <a:spcAft>
                <a:spcPts val="0"/>
              </a:spcAft>
              <a:buNone/>
            </a:pPr>
            <a:r>
              <a:rPr lang="en"/>
              <a:t>You can also add videos with HTML to help improve your site and explain it in a succinct way</a:t>
            </a:r>
            <a:endParaRPr/>
          </a:p>
          <a:p>
            <a:pPr marL="0" lvl="0" indent="0" algn="l" rtl="0">
              <a:spcBef>
                <a:spcPts val="0"/>
              </a:spcBef>
              <a:spcAft>
                <a:spcPts val="0"/>
              </a:spcAft>
              <a:buNone/>
            </a:pPr>
            <a:r>
              <a:rPr lang="en"/>
              <a:t>You just have to follow the code shown on the left and provide a video source and you’ll have a video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5fc4582d8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5fc4582d8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Arielle: In order to insert an image, you need to copy the image URL and paste it into the given spaces displayed in orange on the left. You can insert as many images as you want, however they won’t be spaced or aligned without the help of CSS.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e57701ba50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e57701ba50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Emily</a:t>
            </a: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As mentioned before, div tags can make websites more organized. Using divs, as seen in the second example, can group elements together. Think of them as containers: whatever is in the container has the same properties applied to them. Using divs can also help with positioning.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5fc4582d8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5fc4582d8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Suri</a:t>
            </a:r>
            <a:endParaRPr/>
          </a:p>
          <a:p>
            <a:pPr marL="0" lvl="0" indent="0" algn="l" rtl="0">
              <a:spcBef>
                <a:spcPts val="0"/>
              </a:spcBef>
              <a:spcAft>
                <a:spcPts val="0"/>
              </a:spcAft>
              <a:buNone/>
            </a:pPr>
            <a:r>
              <a:rPr lang="en"/>
              <a:t>Now to move onto CSS is structured like this</a:t>
            </a:r>
            <a:endParaRPr/>
          </a:p>
          <a:p>
            <a:pPr marL="0" lvl="0" indent="0" algn="l" rtl="0">
              <a:spcBef>
                <a:spcPts val="0"/>
              </a:spcBef>
              <a:spcAft>
                <a:spcPts val="0"/>
              </a:spcAft>
              <a:buNone/>
            </a:pPr>
            <a:r>
              <a:rPr lang="en"/>
              <a:t>Styles.css tells the browser that the document is a CSS document</a:t>
            </a:r>
            <a:endParaRPr/>
          </a:p>
          <a:p>
            <a:pPr marL="0" lvl="0" indent="0" algn="l" rtl="0">
              <a:spcBef>
                <a:spcPts val="0"/>
              </a:spcBef>
              <a:spcAft>
                <a:spcPts val="0"/>
              </a:spcAft>
              <a:buNone/>
            </a:pPr>
            <a:r>
              <a:rPr lang="en"/>
              <a:t>.button{} tells the program whats being edited</a:t>
            </a:r>
            <a:endParaRPr/>
          </a:p>
          <a:p>
            <a:pPr marL="0" lvl="0" indent="0" algn="l" rtl="0">
              <a:spcBef>
                <a:spcPts val="0"/>
              </a:spcBef>
              <a:spcAft>
                <a:spcPts val="0"/>
              </a:spcAft>
              <a:buNone/>
            </a:pPr>
            <a:r>
              <a:rPr lang="en"/>
              <a:t>Font-size declares teh font size</a:t>
            </a:r>
            <a:endParaRPr/>
          </a:p>
          <a:p>
            <a:pPr marL="0" lvl="0" indent="0" algn="l" rtl="0">
              <a:spcBef>
                <a:spcPts val="0"/>
              </a:spcBef>
              <a:spcAft>
                <a:spcPts val="0"/>
              </a:spcAft>
              <a:buNone/>
            </a:pPr>
            <a:r>
              <a:rPr lang="en"/>
              <a:t>Background color changes the background color of the thing that holsd that object</a:t>
            </a:r>
            <a:endParaRPr/>
          </a:p>
          <a:p>
            <a:pPr marL="0" lvl="0" indent="0" algn="l" rtl="0">
              <a:spcBef>
                <a:spcPts val="0"/>
              </a:spcBef>
              <a:spcAft>
                <a:spcPts val="0"/>
              </a:spcAft>
              <a:buNone/>
            </a:pPr>
            <a:r>
              <a:rPr lang="en"/>
              <a:t>Color changes the font color</a:t>
            </a:r>
            <a:endParaRPr/>
          </a:p>
          <a:p>
            <a:pPr marL="0" lvl="0" indent="0" algn="l" rtl="0">
              <a:spcBef>
                <a:spcPts val="0"/>
              </a:spcBef>
              <a:spcAft>
                <a:spcPts val="0"/>
              </a:spcAft>
              <a:buNone/>
            </a:pPr>
            <a:r>
              <a:rPr lang="en"/>
              <a:t>Padding-left/right  chooses the amount of padding on the side thats chosen so you can just replace hte left with right</a:t>
            </a:r>
            <a:endParaRPr/>
          </a:p>
          <a:p>
            <a:pPr marL="0" lvl="0" indent="0" algn="l" rtl="0">
              <a:spcBef>
                <a:spcPts val="0"/>
              </a:spcBef>
              <a:spcAft>
                <a:spcPts val="0"/>
              </a:spcAft>
              <a:buNone/>
            </a:pPr>
            <a:r>
              <a:rPr lang="en"/>
              <a:t>Font weight chooses the boldness of the font</a:t>
            </a:r>
            <a:endParaRPr/>
          </a:p>
          <a:p>
            <a:pPr marL="0" lvl="0" indent="0" algn="l" rtl="0">
              <a:spcBef>
                <a:spcPts val="0"/>
              </a:spcBef>
              <a:spcAft>
                <a:spcPts val="0"/>
              </a:spcAft>
              <a:buNone/>
            </a:pPr>
            <a:r>
              <a:rPr lang="en"/>
              <a:t>Border chooses the border thickness of the element or the lack thereof </a:t>
            </a:r>
            <a:endParaRPr/>
          </a:p>
          <a:p>
            <a:pPr marL="0" lvl="0" indent="0" algn="l" rtl="0">
              <a:spcBef>
                <a:spcPts val="0"/>
              </a:spcBef>
              <a:spcAft>
                <a:spcPts val="0"/>
              </a:spcAft>
              <a:buNone/>
            </a:pPr>
            <a:r>
              <a:rPr lang="en"/>
              <a:t>Margin-left can chooses the size of sp[acing between the object and everything else on teh specified side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5fc4582d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5fc4582d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Arielle: Colors can be applied to nearly any component in your website, and can make it more visually appealing to your users. In this case, I used a button to demonstrate - but I cannot stress enough how important it is to link your css to your html! Without doing so, none of your css will be applied to the website.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595959"/>
                </a:solidFill>
                <a:latin typeface="Anaheim"/>
                <a:ea typeface="Anaheim"/>
                <a:cs typeface="Anaheim"/>
                <a:sym typeface="Anaheim"/>
              </a:rPr>
              <a:t>Emily</a:t>
            </a:r>
            <a:endParaRPr sz="1200" i="1">
              <a:solidFill>
                <a:srgbClr val="595959"/>
              </a:solidFill>
              <a:latin typeface="Anaheim"/>
              <a:ea typeface="Anaheim"/>
              <a:cs typeface="Anaheim"/>
              <a:sym typeface="Anaheim"/>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We’ll be learning about what is HTML and CSS and their basics and then go through some example code to get a better understanding of their features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6006794498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6006794498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Emily</a:t>
            </a: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Paddings and margins are spacing elements. In CSS, everything has a box around it. Padding is the spacing inside the box and around the content; like the first example. Margins are the spacing around the box, like the second example. Margins are also helpful for creating space between two elements.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6006794498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6006794498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Suri</a:t>
            </a:r>
            <a:endParaRPr/>
          </a:p>
          <a:p>
            <a:pPr marL="0" lvl="0" indent="0" algn="l" rtl="0">
              <a:spcBef>
                <a:spcPts val="0"/>
              </a:spcBef>
              <a:spcAft>
                <a:spcPts val="0"/>
              </a:spcAft>
              <a:buNone/>
            </a:pPr>
            <a:r>
              <a:rPr lang="en"/>
              <a:t>You can add pictures as backgrounds to make the website more interesting </a:t>
            </a:r>
            <a:endParaRPr/>
          </a:p>
          <a:p>
            <a:pPr marL="0" lvl="0" indent="0" algn="l" rtl="0">
              <a:spcBef>
                <a:spcPts val="0"/>
              </a:spcBef>
              <a:spcAft>
                <a:spcPts val="0"/>
              </a:spcAft>
              <a:buNone/>
            </a:pPr>
            <a:r>
              <a:rPr lang="en"/>
              <a:t>You can add it to most elements on the website </a:t>
            </a:r>
            <a:endParaRPr/>
          </a:p>
          <a:p>
            <a:pPr marL="0" lvl="0" indent="0" algn="l" rtl="0">
              <a:spcBef>
                <a:spcPts val="0"/>
              </a:spcBef>
              <a:spcAft>
                <a:spcPts val="0"/>
              </a:spcAft>
              <a:buNone/>
            </a:pPr>
            <a:r>
              <a:rPr lang="en"/>
              <a:t>Just make suer to resize teh image so that it wont repeat because its too small or get cut off because its too big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6006794498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6006794498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Arielle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Emily</a:t>
            </a: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That’s the end for our presentation; and now for a little summary: HTML is used for creating the structure of the website; CSS is for styling the website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162573e21f_0_11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2162573e21f_0_11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2162573e21f_0_11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2162573e21f_0_11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66F34E7-0182-4993-B6DC-43498D2A44C5}"/>
              </a:ext>
            </a:extLst>
          </p:cNvPr>
          <p:cNvSpPr>
            <a:spLocks noGrp="1" noChangeArrowheads="1"/>
          </p:cNvSpPr>
          <p:nvPr>
            <p:ph type="sldNum" sz="quarter" idx="5"/>
          </p:nvPr>
        </p:nvSpPr>
        <p:spPr>
          <a:ln/>
        </p:spPr>
        <p:txBody>
          <a:bodyPr/>
          <a:lstStyle/>
          <a:p>
            <a:fld id="{B534782A-5905-4C6A-A3FD-63AF8F685D8E}" type="slidenum">
              <a:rPr lang="en-US" altLang="en-US"/>
              <a:pPr/>
              <a:t>26</a:t>
            </a:fld>
            <a:endParaRPr lang="en-US" altLang="en-US"/>
          </a:p>
        </p:txBody>
      </p:sp>
      <p:sp>
        <p:nvSpPr>
          <p:cNvPr id="21506" name="Rectangle 2">
            <a:extLst>
              <a:ext uri="{FF2B5EF4-FFF2-40B4-BE49-F238E27FC236}">
                <a16:creationId xmlns:a16="http://schemas.microsoft.com/office/drawing/2014/main" id="{12CEDA76-C550-4559-BA5D-BD88E38D3D81}"/>
              </a:ext>
            </a:extLst>
          </p:cNvPr>
          <p:cNvSpPr>
            <a:spLocks noChangeArrowheads="1" noTextEdit="1"/>
          </p:cNvSpPr>
          <p:nvPr>
            <p:ph type="sldImg"/>
          </p:nvPr>
        </p:nvSpPr>
        <p:spPr>
          <a:xfrm>
            <a:off x="381000" y="685800"/>
            <a:ext cx="6096000" cy="3429000"/>
          </a:xfrm>
          <a:ln/>
        </p:spPr>
      </p:sp>
      <p:sp>
        <p:nvSpPr>
          <p:cNvPr id="21507" name="Rectangle 3">
            <a:extLst>
              <a:ext uri="{FF2B5EF4-FFF2-40B4-BE49-F238E27FC236}">
                <a16:creationId xmlns:a16="http://schemas.microsoft.com/office/drawing/2014/main" id="{D849934C-385D-4062-937E-6C562F5F3F2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CBD48C7-81E3-4FDB-8E97-65AC0599305D}"/>
              </a:ext>
            </a:extLst>
          </p:cNvPr>
          <p:cNvSpPr>
            <a:spLocks noGrp="1" noChangeArrowheads="1"/>
          </p:cNvSpPr>
          <p:nvPr>
            <p:ph type="sldNum" sz="quarter" idx="5"/>
          </p:nvPr>
        </p:nvSpPr>
        <p:spPr>
          <a:ln/>
        </p:spPr>
        <p:txBody>
          <a:bodyPr/>
          <a:lstStyle/>
          <a:p>
            <a:fld id="{6FB3D5F5-3F82-407A-9184-699E7AC17026}" type="slidenum">
              <a:rPr lang="en-US" altLang="en-US"/>
              <a:pPr/>
              <a:t>38</a:t>
            </a:fld>
            <a:endParaRPr lang="en-US" altLang="en-US"/>
          </a:p>
        </p:txBody>
      </p:sp>
      <p:sp>
        <p:nvSpPr>
          <p:cNvPr id="38914" name="Rectangle 2">
            <a:extLst>
              <a:ext uri="{FF2B5EF4-FFF2-40B4-BE49-F238E27FC236}">
                <a16:creationId xmlns:a16="http://schemas.microsoft.com/office/drawing/2014/main" id="{54835B99-CB55-41E2-8956-12D47F60FAB2}"/>
              </a:ext>
            </a:extLst>
          </p:cNvPr>
          <p:cNvSpPr>
            <a:spLocks noChangeArrowheads="1" noTextEdit="1"/>
          </p:cNvSpPr>
          <p:nvPr>
            <p:ph type="sldImg"/>
          </p:nvPr>
        </p:nvSpPr>
        <p:spPr>
          <a:xfrm>
            <a:off x="381000" y="685800"/>
            <a:ext cx="6096000" cy="3429000"/>
          </a:xfrm>
          <a:ln/>
        </p:spPr>
      </p:sp>
      <p:sp>
        <p:nvSpPr>
          <p:cNvPr id="38915" name="Rectangle 3">
            <a:extLst>
              <a:ext uri="{FF2B5EF4-FFF2-40B4-BE49-F238E27FC236}">
                <a16:creationId xmlns:a16="http://schemas.microsoft.com/office/drawing/2014/main" id="{648DF520-E10B-4D76-B8D2-900D5A62B4EF}"/>
              </a:ext>
            </a:extLst>
          </p:cNvPr>
          <p:cNvSpPr>
            <a:spLocks noGrp="1" noChangeArrowheads="1"/>
          </p:cNvSpPr>
          <p:nvPr>
            <p:ph type="body" idx="1"/>
          </p:nvPr>
        </p:nvSpPr>
        <p:spPr/>
        <p:txBody>
          <a:bodyPr/>
          <a:lstStyle/>
          <a:p>
            <a:r>
              <a:rPr lang="en-US" altLang="en-US"/>
              <a:t>Now would be a good time to do an exercise…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3EF27F8-E4A6-4C21-9974-4B9AAB2D1690}"/>
              </a:ext>
            </a:extLst>
          </p:cNvPr>
          <p:cNvSpPr>
            <a:spLocks noGrp="1" noChangeArrowheads="1"/>
          </p:cNvSpPr>
          <p:nvPr>
            <p:ph type="sldNum" sz="quarter" idx="5"/>
          </p:nvPr>
        </p:nvSpPr>
        <p:spPr>
          <a:ln/>
        </p:spPr>
        <p:txBody>
          <a:bodyPr/>
          <a:lstStyle/>
          <a:p>
            <a:fld id="{93709F15-B694-48A2-95D7-4D6A8E26D91F}" type="slidenum">
              <a:rPr lang="en-US" altLang="en-US"/>
              <a:pPr/>
              <a:t>66</a:t>
            </a:fld>
            <a:endParaRPr lang="en-US" altLang="en-US"/>
          </a:p>
        </p:txBody>
      </p:sp>
      <p:sp>
        <p:nvSpPr>
          <p:cNvPr id="23554" name="Rectangle 2">
            <a:extLst>
              <a:ext uri="{FF2B5EF4-FFF2-40B4-BE49-F238E27FC236}">
                <a16:creationId xmlns:a16="http://schemas.microsoft.com/office/drawing/2014/main" id="{160619A3-9C1D-4C25-93D5-CAB0C70B65DF}"/>
              </a:ext>
            </a:extLst>
          </p:cNvPr>
          <p:cNvSpPr>
            <a:spLocks noChangeArrowheads="1" noTextEdit="1"/>
          </p:cNvSpPr>
          <p:nvPr>
            <p:ph type="sldImg"/>
          </p:nvPr>
        </p:nvSpPr>
        <p:spPr>
          <a:xfrm>
            <a:off x="381000" y="685800"/>
            <a:ext cx="6096000" cy="3429000"/>
          </a:xfrm>
          <a:ln/>
        </p:spPr>
      </p:sp>
      <p:sp>
        <p:nvSpPr>
          <p:cNvPr id="23555" name="Rectangle 3">
            <a:extLst>
              <a:ext uri="{FF2B5EF4-FFF2-40B4-BE49-F238E27FC236}">
                <a16:creationId xmlns:a16="http://schemas.microsoft.com/office/drawing/2014/main" id="{9B46B60D-CC66-4076-9BFC-F28014C96DB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Arielle</a:t>
            </a:r>
            <a:endParaRPr/>
          </a:p>
        </p:txBody>
      </p:sp>
    </p:spTree>
    <p:extLst>
      <p:ext uri="{BB962C8B-B14F-4D97-AF65-F5344CB8AC3E}">
        <p14:creationId xmlns:p14="http://schemas.microsoft.com/office/powerpoint/2010/main" val="416753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e57701ba5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e57701ba5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HTML is a programming language used for web development whilst CSS is a stylesheet language used for formatting the content ofHTML and other types of documents in a standardized way. HTML makes the functional portion. CSS makes it visually appealing and together they create great websites</a:t>
            </a:r>
            <a:endParaRPr/>
          </a:p>
          <a:p>
            <a:pPr marL="0" lvl="0" indent="0" algn="l" rtl="0">
              <a:spcBef>
                <a:spcPts val="0"/>
              </a:spcBef>
              <a:spcAft>
                <a:spcPts val="0"/>
              </a:spcAft>
              <a:buNone/>
            </a:pPr>
            <a:r>
              <a:rPr lang="en"/>
              <a:t>You can imagine it as a house where HTML is the frame whilst CSS is the paint</a:t>
            </a:r>
            <a:endParaRPr/>
          </a:p>
          <a:p>
            <a:pPr marL="0" lvl="0" indent="0" algn="l" rtl="0">
              <a:spcBef>
                <a:spcPts val="0"/>
              </a:spcBef>
              <a:spcAft>
                <a:spcPts val="0"/>
              </a:spcAft>
              <a:buNone/>
            </a:pPr>
            <a:r>
              <a:rPr lang="en"/>
              <a:t>We’ll explain in further detail in later slides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e57701ba5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e57701ba5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Arielle: </a:t>
            </a:r>
            <a:endParaRPr/>
          </a:p>
          <a:p>
            <a:pPr marL="0" lvl="0" indent="0" algn="l" rtl="0">
              <a:spcBef>
                <a:spcPts val="0"/>
              </a:spcBef>
              <a:spcAft>
                <a:spcPts val="0"/>
              </a:spcAft>
              <a:buNone/>
            </a:pPr>
            <a:r>
              <a:rPr lang="en"/>
              <a:t>HTML was originally designed around 1993 by Tim Berners Lee for document distribution between academics and researchers. Since then, HTML has taken off and been edited, released, and used by programmers around the globe.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e57701ba5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e57701ba5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e57701ba5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e57701ba5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Emily</a:t>
            </a: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basics of HTML and CSS. So the structure of HTML is fairly simple. There are certain tags to use and they operate in descending order. The overall look of HTML seems less organized than CSS but tags like div can be used to make them more organized.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e57701b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e57701b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Suri</a:t>
            </a:r>
            <a:endParaRPr/>
          </a:p>
          <a:p>
            <a:pPr marL="0" lvl="0" indent="0" algn="l" rtl="0">
              <a:spcBef>
                <a:spcPts val="0"/>
              </a:spcBef>
              <a:spcAft>
                <a:spcPts val="0"/>
              </a:spcAft>
              <a:buNone/>
            </a:pPr>
            <a:endParaRPr/>
          </a:p>
          <a:p>
            <a:pPr marL="0" lvl="0" indent="0" algn="l" rtl="0">
              <a:spcBef>
                <a:spcPts val="0"/>
              </a:spcBef>
              <a:spcAft>
                <a:spcPts val="0"/>
              </a:spcAft>
              <a:buNone/>
            </a:pPr>
            <a:r>
              <a:rPr lang="en"/>
              <a:t>For CSS the structure is slightly different. You’ll need to connect each stylesheet to the HTML pagse for it to be applied</a:t>
            </a:r>
            <a:endParaRPr/>
          </a:p>
          <a:p>
            <a:pPr marL="0" lvl="0" indent="0" algn="l" rtl="0">
              <a:spcBef>
                <a:spcPts val="0"/>
              </a:spcBef>
              <a:spcAft>
                <a:spcPts val="0"/>
              </a:spcAft>
              <a:buNone/>
            </a:pPr>
            <a:r>
              <a:rPr lang="en"/>
              <a:t>It’s way more concise</a:t>
            </a:r>
            <a:endParaRPr/>
          </a:p>
          <a:p>
            <a:pPr marL="0" lvl="0" indent="0" algn="l" rtl="0">
              <a:spcBef>
                <a:spcPts val="0"/>
              </a:spcBef>
              <a:spcAft>
                <a:spcPts val="0"/>
              </a:spcAft>
              <a:buNone/>
            </a:pPr>
            <a:r>
              <a:rPr lang="en"/>
              <a:t>And it focuses different groups of code on individual parts of the website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e57701ba50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e57701ba50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35500" y="1258850"/>
            <a:ext cx="5797500" cy="20388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735500" y="3297650"/>
            <a:ext cx="5797500" cy="440700"/>
          </a:xfrm>
          <a:prstGeom prst="rect">
            <a:avLst/>
          </a:prstGeom>
          <a:solidFill>
            <a:schemeClr val="accent6"/>
          </a:soli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sp>
        <p:nvSpPr>
          <p:cNvPr id="82" name="Google Shape;82;p13"/>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13"/>
          <p:cNvGrpSpPr/>
          <p:nvPr/>
        </p:nvGrpSpPr>
        <p:grpSpPr>
          <a:xfrm>
            <a:off x="8389787" y="179931"/>
            <a:ext cx="486393" cy="125690"/>
            <a:chOff x="-890300" y="1406550"/>
            <a:chExt cx="806088" cy="208200"/>
          </a:xfrm>
        </p:grpSpPr>
        <p:sp>
          <p:nvSpPr>
            <p:cNvPr id="84" name="Google Shape;84;p13"/>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3"/>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13"/>
          <p:cNvSpPr txBox="1">
            <a:spLocks noGrp="1"/>
          </p:cNvSpPr>
          <p:nvPr>
            <p:ph type="subTitle" idx="1"/>
          </p:nvPr>
        </p:nvSpPr>
        <p:spPr>
          <a:xfrm>
            <a:off x="2472000" y="1832950"/>
            <a:ext cx="42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2"/>
          </p:nvPr>
        </p:nvSpPr>
        <p:spPr>
          <a:xfrm>
            <a:off x="3175501" y="2833427"/>
            <a:ext cx="42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subTitle" idx="3"/>
          </p:nvPr>
        </p:nvSpPr>
        <p:spPr>
          <a:xfrm>
            <a:off x="3504027" y="3834248"/>
            <a:ext cx="42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title" idx="4" hasCustomPrompt="1"/>
          </p:nvPr>
        </p:nvSpPr>
        <p:spPr>
          <a:xfrm>
            <a:off x="1869900" y="1470525"/>
            <a:ext cx="602100" cy="391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5" hasCustomPrompt="1"/>
          </p:nvPr>
        </p:nvSpPr>
        <p:spPr>
          <a:xfrm>
            <a:off x="2573400" y="2482425"/>
            <a:ext cx="602100" cy="391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6" hasCustomPrompt="1"/>
          </p:nvPr>
        </p:nvSpPr>
        <p:spPr>
          <a:xfrm>
            <a:off x="2891275" y="3494325"/>
            <a:ext cx="602100" cy="328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7"/>
          </p:nvPr>
        </p:nvSpPr>
        <p:spPr>
          <a:xfrm>
            <a:off x="2472000" y="1470525"/>
            <a:ext cx="4209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5" name="Google Shape;95;p13"/>
          <p:cNvSpPr txBox="1">
            <a:spLocks noGrp="1"/>
          </p:cNvSpPr>
          <p:nvPr>
            <p:ph type="subTitle" idx="8"/>
          </p:nvPr>
        </p:nvSpPr>
        <p:spPr>
          <a:xfrm>
            <a:off x="3175500" y="2482425"/>
            <a:ext cx="4209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13"/>
          <p:cNvSpPr txBox="1">
            <a:spLocks noGrp="1"/>
          </p:cNvSpPr>
          <p:nvPr>
            <p:ph type="subTitle" idx="9"/>
          </p:nvPr>
        </p:nvSpPr>
        <p:spPr>
          <a:xfrm>
            <a:off x="3504025" y="3494325"/>
            <a:ext cx="4209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2687525" y="3464250"/>
            <a:ext cx="57435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9" name="Google Shape;99;p14"/>
          <p:cNvSpPr txBox="1">
            <a:spLocks noGrp="1"/>
          </p:cNvSpPr>
          <p:nvPr>
            <p:ph type="subTitle" idx="1"/>
          </p:nvPr>
        </p:nvSpPr>
        <p:spPr>
          <a:xfrm>
            <a:off x="2687414" y="1600950"/>
            <a:ext cx="57435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00" name="Google Shape;100;p14"/>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14"/>
          <p:cNvGrpSpPr/>
          <p:nvPr/>
        </p:nvGrpSpPr>
        <p:grpSpPr>
          <a:xfrm>
            <a:off x="8059900" y="446250"/>
            <a:ext cx="473100" cy="186500"/>
            <a:chOff x="7059675" y="514525"/>
            <a:chExt cx="473100" cy="186500"/>
          </a:xfrm>
        </p:grpSpPr>
        <p:cxnSp>
          <p:nvCxnSpPr>
            <p:cNvPr id="102" name="Google Shape;102;p14"/>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03" name="Google Shape;103;p14"/>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04" name="Google Shape;104;p14"/>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5"/>
        <p:cNvGrpSpPr/>
        <p:nvPr/>
      </p:nvGrpSpPr>
      <p:grpSpPr>
        <a:xfrm>
          <a:off x="0" y="0"/>
          <a:ext cx="0" cy="0"/>
          <a:chOff x="0" y="0"/>
          <a:chExt cx="0" cy="0"/>
        </a:xfrm>
      </p:grpSpPr>
      <p:sp>
        <p:nvSpPr>
          <p:cNvPr id="106" name="Google Shape;106;p15"/>
          <p:cNvSpPr/>
          <p:nvPr/>
        </p:nvSpPr>
        <p:spPr>
          <a:xfrm>
            <a:off x="4243000" y="-1800"/>
            <a:ext cx="49011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5"/>
          <p:cNvGrpSpPr/>
          <p:nvPr/>
        </p:nvGrpSpPr>
        <p:grpSpPr>
          <a:xfrm>
            <a:off x="8059900" y="446250"/>
            <a:ext cx="473100" cy="186500"/>
            <a:chOff x="7059675" y="514525"/>
            <a:chExt cx="473100" cy="186500"/>
          </a:xfrm>
        </p:grpSpPr>
        <p:cxnSp>
          <p:nvCxnSpPr>
            <p:cNvPr id="108" name="Google Shape;108;p15"/>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09" name="Google Shape;109;p15"/>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10" name="Google Shape;110;p15"/>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
        <p:nvSpPr>
          <p:cNvPr id="111" name="Google Shape;111;p15"/>
          <p:cNvSpPr txBox="1">
            <a:spLocks noGrp="1"/>
          </p:cNvSpPr>
          <p:nvPr>
            <p:ph type="title"/>
          </p:nvPr>
        </p:nvSpPr>
        <p:spPr>
          <a:xfrm>
            <a:off x="713225" y="535650"/>
            <a:ext cx="3165900" cy="2378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5"/>
          <p:cNvSpPr txBox="1">
            <a:spLocks noGrp="1"/>
          </p:cNvSpPr>
          <p:nvPr>
            <p:ph type="subTitle" idx="1"/>
          </p:nvPr>
        </p:nvSpPr>
        <p:spPr>
          <a:xfrm>
            <a:off x="713225" y="2914050"/>
            <a:ext cx="3165900" cy="169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5"/>
          <p:cNvSpPr>
            <a:spLocks noGrp="1"/>
          </p:cNvSpPr>
          <p:nvPr>
            <p:ph type="pic" idx="2"/>
          </p:nvPr>
        </p:nvSpPr>
        <p:spPr>
          <a:xfrm>
            <a:off x="4783250" y="532063"/>
            <a:ext cx="2910000" cy="40758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4"/>
        <p:cNvGrpSpPr/>
        <p:nvPr/>
      </p:nvGrpSpPr>
      <p:grpSpPr>
        <a:xfrm>
          <a:off x="0" y="0"/>
          <a:ext cx="0" cy="0"/>
          <a:chOff x="0" y="0"/>
          <a:chExt cx="0" cy="0"/>
        </a:xfrm>
      </p:grpSpPr>
      <p:sp>
        <p:nvSpPr>
          <p:cNvPr id="115" name="Google Shape;115;p16"/>
          <p:cNvSpPr/>
          <p:nvPr/>
        </p:nvSpPr>
        <p:spPr>
          <a:xfrm>
            <a:off x="4243000" y="-1800"/>
            <a:ext cx="49011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title"/>
          </p:nvPr>
        </p:nvSpPr>
        <p:spPr>
          <a:xfrm>
            <a:off x="713225" y="1402850"/>
            <a:ext cx="32490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16"/>
          <p:cNvSpPr txBox="1">
            <a:spLocks noGrp="1"/>
          </p:cNvSpPr>
          <p:nvPr>
            <p:ph type="subTitle" idx="1"/>
          </p:nvPr>
        </p:nvSpPr>
        <p:spPr>
          <a:xfrm>
            <a:off x="713225" y="2466050"/>
            <a:ext cx="3249000" cy="140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8"/>
        <p:cNvGrpSpPr/>
        <p:nvPr/>
      </p:nvGrpSpPr>
      <p:grpSpPr>
        <a:xfrm>
          <a:off x="0" y="0"/>
          <a:ext cx="0" cy="0"/>
          <a:chOff x="0" y="0"/>
          <a:chExt cx="0" cy="0"/>
        </a:xfrm>
      </p:grpSpPr>
      <p:sp>
        <p:nvSpPr>
          <p:cNvPr id="119" name="Google Shape;119;p17"/>
          <p:cNvSpPr/>
          <p:nvPr/>
        </p:nvSpPr>
        <p:spPr>
          <a:xfrm>
            <a:off x="0" y="0"/>
            <a:ext cx="49011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17"/>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2"/>
        <p:cNvGrpSpPr/>
        <p:nvPr/>
      </p:nvGrpSpPr>
      <p:grpSpPr>
        <a:xfrm>
          <a:off x="0" y="0"/>
          <a:ext cx="0" cy="0"/>
          <a:chOff x="0" y="0"/>
          <a:chExt cx="0" cy="0"/>
        </a:xfrm>
      </p:grpSpPr>
      <p:sp>
        <p:nvSpPr>
          <p:cNvPr id="123" name="Google Shape;123;p18"/>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8"/>
          <p:cNvGrpSpPr/>
          <p:nvPr/>
        </p:nvGrpSpPr>
        <p:grpSpPr>
          <a:xfrm>
            <a:off x="8389787" y="179931"/>
            <a:ext cx="486393" cy="125690"/>
            <a:chOff x="-890300" y="1406550"/>
            <a:chExt cx="806088" cy="208200"/>
          </a:xfrm>
        </p:grpSpPr>
        <p:sp>
          <p:nvSpPr>
            <p:cNvPr id="125" name="Google Shape;125;p18"/>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8"/>
          <p:cNvSpPr txBox="1">
            <a:spLocks noGrp="1"/>
          </p:cNvSpPr>
          <p:nvPr>
            <p:ph type="subTitle" idx="1"/>
          </p:nvPr>
        </p:nvSpPr>
        <p:spPr>
          <a:xfrm>
            <a:off x="5238851" y="2246051"/>
            <a:ext cx="2789400" cy="148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8"/>
          <p:cNvSpPr txBox="1">
            <a:spLocks noGrp="1"/>
          </p:cNvSpPr>
          <p:nvPr>
            <p:ph type="subTitle" idx="2"/>
          </p:nvPr>
        </p:nvSpPr>
        <p:spPr>
          <a:xfrm>
            <a:off x="1707675" y="2246051"/>
            <a:ext cx="2789400" cy="148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subTitle" idx="3"/>
          </p:nvPr>
        </p:nvSpPr>
        <p:spPr>
          <a:xfrm>
            <a:off x="1411701" y="1687150"/>
            <a:ext cx="27894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18"/>
          <p:cNvSpPr txBox="1">
            <a:spLocks noGrp="1"/>
          </p:cNvSpPr>
          <p:nvPr>
            <p:ph type="subTitle" idx="4"/>
          </p:nvPr>
        </p:nvSpPr>
        <p:spPr>
          <a:xfrm>
            <a:off x="4942882" y="1687150"/>
            <a:ext cx="27894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3"/>
        <p:cNvGrpSpPr/>
        <p:nvPr/>
      </p:nvGrpSpPr>
      <p:grpSpPr>
        <a:xfrm>
          <a:off x="0" y="0"/>
          <a:ext cx="0" cy="0"/>
          <a:chOff x="0" y="0"/>
          <a:chExt cx="0" cy="0"/>
        </a:xfrm>
      </p:grpSpPr>
      <p:sp>
        <p:nvSpPr>
          <p:cNvPr id="134" name="Google Shape;134;p19"/>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9"/>
          <p:cNvGrpSpPr/>
          <p:nvPr/>
        </p:nvGrpSpPr>
        <p:grpSpPr>
          <a:xfrm>
            <a:off x="8389787" y="179931"/>
            <a:ext cx="486393" cy="125690"/>
            <a:chOff x="-890300" y="1406550"/>
            <a:chExt cx="806088" cy="208200"/>
          </a:xfrm>
        </p:grpSpPr>
        <p:sp>
          <p:nvSpPr>
            <p:cNvPr id="136" name="Google Shape;136;p19"/>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19"/>
          <p:cNvSpPr txBox="1">
            <a:spLocks noGrp="1"/>
          </p:cNvSpPr>
          <p:nvPr>
            <p:ph type="subTitle" idx="1"/>
          </p:nvPr>
        </p:nvSpPr>
        <p:spPr>
          <a:xfrm>
            <a:off x="4821898" y="1443125"/>
            <a:ext cx="3602100" cy="243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9"/>
          <p:cNvSpPr txBox="1">
            <a:spLocks noGrp="1"/>
          </p:cNvSpPr>
          <p:nvPr>
            <p:ph type="subTitle" idx="2"/>
          </p:nvPr>
        </p:nvSpPr>
        <p:spPr>
          <a:xfrm>
            <a:off x="644000" y="1443125"/>
            <a:ext cx="3602100" cy="243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sp>
        <p:nvSpPr>
          <p:cNvPr id="143" name="Google Shape;143;p20"/>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20"/>
          <p:cNvGrpSpPr/>
          <p:nvPr/>
        </p:nvGrpSpPr>
        <p:grpSpPr>
          <a:xfrm>
            <a:off x="8389787" y="179931"/>
            <a:ext cx="486393" cy="125690"/>
            <a:chOff x="-890300" y="1406550"/>
            <a:chExt cx="806088" cy="208200"/>
          </a:xfrm>
        </p:grpSpPr>
        <p:sp>
          <p:nvSpPr>
            <p:cNvPr id="145" name="Google Shape;145;p20"/>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0"/>
          <p:cNvSpPr txBox="1">
            <a:spLocks noGrp="1"/>
          </p:cNvSpPr>
          <p:nvPr>
            <p:ph type="subTitle" idx="1"/>
          </p:nvPr>
        </p:nvSpPr>
        <p:spPr>
          <a:xfrm>
            <a:off x="997700" y="2096375"/>
            <a:ext cx="23730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0"/>
          <p:cNvSpPr txBox="1">
            <a:spLocks noGrp="1"/>
          </p:cNvSpPr>
          <p:nvPr>
            <p:ph type="subTitle" idx="2"/>
          </p:nvPr>
        </p:nvSpPr>
        <p:spPr>
          <a:xfrm>
            <a:off x="3522987" y="2756375"/>
            <a:ext cx="23730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0"/>
          <p:cNvSpPr txBox="1">
            <a:spLocks noGrp="1"/>
          </p:cNvSpPr>
          <p:nvPr>
            <p:ph type="subTitle" idx="3"/>
          </p:nvPr>
        </p:nvSpPr>
        <p:spPr>
          <a:xfrm>
            <a:off x="6051233" y="3242600"/>
            <a:ext cx="23730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0"/>
          <p:cNvSpPr txBox="1">
            <a:spLocks noGrp="1"/>
          </p:cNvSpPr>
          <p:nvPr>
            <p:ph type="subTitle" idx="4"/>
          </p:nvPr>
        </p:nvSpPr>
        <p:spPr>
          <a:xfrm>
            <a:off x="720000" y="1436375"/>
            <a:ext cx="24168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20"/>
          <p:cNvSpPr txBox="1">
            <a:spLocks noGrp="1"/>
          </p:cNvSpPr>
          <p:nvPr>
            <p:ph type="subTitle" idx="5"/>
          </p:nvPr>
        </p:nvSpPr>
        <p:spPr>
          <a:xfrm>
            <a:off x="3292047" y="2096375"/>
            <a:ext cx="24168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20"/>
          <p:cNvSpPr txBox="1">
            <a:spLocks noGrp="1"/>
          </p:cNvSpPr>
          <p:nvPr>
            <p:ph type="subTitle" idx="6"/>
          </p:nvPr>
        </p:nvSpPr>
        <p:spPr>
          <a:xfrm>
            <a:off x="5867044" y="2582600"/>
            <a:ext cx="24168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5"/>
        <p:cNvGrpSpPr/>
        <p:nvPr/>
      </p:nvGrpSpPr>
      <p:grpSpPr>
        <a:xfrm>
          <a:off x="0" y="0"/>
          <a:ext cx="0" cy="0"/>
          <a:chOff x="0" y="0"/>
          <a:chExt cx="0" cy="0"/>
        </a:xfrm>
      </p:grpSpPr>
      <p:sp>
        <p:nvSpPr>
          <p:cNvPr id="156" name="Google Shape;156;p21"/>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21"/>
          <p:cNvGrpSpPr/>
          <p:nvPr/>
        </p:nvGrpSpPr>
        <p:grpSpPr>
          <a:xfrm>
            <a:off x="8389787" y="179931"/>
            <a:ext cx="486393" cy="125690"/>
            <a:chOff x="-890300" y="1406550"/>
            <a:chExt cx="806088" cy="208200"/>
          </a:xfrm>
        </p:grpSpPr>
        <p:sp>
          <p:nvSpPr>
            <p:cNvPr id="158" name="Google Shape;158;p21"/>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21"/>
          <p:cNvSpPr txBox="1">
            <a:spLocks noGrp="1"/>
          </p:cNvSpPr>
          <p:nvPr>
            <p:ph type="subTitle" idx="1"/>
          </p:nvPr>
        </p:nvSpPr>
        <p:spPr>
          <a:xfrm>
            <a:off x="3500600" y="1923775"/>
            <a:ext cx="1978200" cy="829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1"/>
          <p:cNvSpPr txBox="1">
            <a:spLocks noGrp="1"/>
          </p:cNvSpPr>
          <p:nvPr>
            <p:ph type="subTitle" idx="2"/>
          </p:nvPr>
        </p:nvSpPr>
        <p:spPr>
          <a:xfrm>
            <a:off x="6445791" y="1923775"/>
            <a:ext cx="1978200" cy="829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1"/>
          <p:cNvSpPr txBox="1">
            <a:spLocks noGrp="1"/>
          </p:cNvSpPr>
          <p:nvPr>
            <p:ph type="subTitle" idx="3"/>
          </p:nvPr>
        </p:nvSpPr>
        <p:spPr>
          <a:xfrm>
            <a:off x="3500600" y="3566750"/>
            <a:ext cx="1978200" cy="829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1"/>
          <p:cNvSpPr txBox="1">
            <a:spLocks noGrp="1"/>
          </p:cNvSpPr>
          <p:nvPr>
            <p:ph type="subTitle" idx="4"/>
          </p:nvPr>
        </p:nvSpPr>
        <p:spPr>
          <a:xfrm>
            <a:off x="6445791" y="3566750"/>
            <a:ext cx="1978200" cy="829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1"/>
          <p:cNvSpPr txBox="1">
            <a:spLocks noGrp="1"/>
          </p:cNvSpPr>
          <p:nvPr>
            <p:ph type="subTitle" idx="5"/>
          </p:nvPr>
        </p:nvSpPr>
        <p:spPr>
          <a:xfrm>
            <a:off x="3194436" y="14182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7" name="Google Shape;167;p21"/>
          <p:cNvSpPr txBox="1">
            <a:spLocks noGrp="1"/>
          </p:cNvSpPr>
          <p:nvPr>
            <p:ph type="subTitle" idx="6"/>
          </p:nvPr>
        </p:nvSpPr>
        <p:spPr>
          <a:xfrm>
            <a:off x="3194436" y="30612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8" name="Google Shape;168;p21"/>
          <p:cNvSpPr txBox="1">
            <a:spLocks noGrp="1"/>
          </p:cNvSpPr>
          <p:nvPr>
            <p:ph type="subTitle" idx="7"/>
          </p:nvPr>
        </p:nvSpPr>
        <p:spPr>
          <a:xfrm>
            <a:off x="6139611" y="14182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9" name="Google Shape;169;p21"/>
          <p:cNvSpPr txBox="1">
            <a:spLocks noGrp="1"/>
          </p:cNvSpPr>
          <p:nvPr>
            <p:ph type="subTitle" idx="8"/>
          </p:nvPr>
        </p:nvSpPr>
        <p:spPr>
          <a:xfrm>
            <a:off x="6139611" y="30612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22"/>
          <p:cNvSpPr txBox="1">
            <a:spLocks noGrp="1"/>
          </p:cNvSpPr>
          <p:nvPr>
            <p:ph type="subTitle" idx="1"/>
          </p:nvPr>
        </p:nvSpPr>
        <p:spPr>
          <a:xfrm>
            <a:off x="1394900" y="1853500"/>
            <a:ext cx="1986000" cy="87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2"/>
          <p:cNvSpPr txBox="1">
            <a:spLocks noGrp="1"/>
          </p:cNvSpPr>
          <p:nvPr>
            <p:ph type="subTitle" idx="2"/>
          </p:nvPr>
        </p:nvSpPr>
        <p:spPr>
          <a:xfrm>
            <a:off x="3864750" y="1853500"/>
            <a:ext cx="1986000" cy="87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2"/>
          <p:cNvSpPr txBox="1">
            <a:spLocks noGrp="1"/>
          </p:cNvSpPr>
          <p:nvPr>
            <p:ph type="subTitle" idx="3"/>
          </p:nvPr>
        </p:nvSpPr>
        <p:spPr>
          <a:xfrm>
            <a:off x="1394900" y="3283700"/>
            <a:ext cx="1986000" cy="87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2"/>
          <p:cNvSpPr txBox="1">
            <a:spLocks noGrp="1"/>
          </p:cNvSpPr>
          <p:nvPr>
            <p:ph type="subTitle" idx="4"/>
          </p:nvPr>
        </p:nvSpPr>
        <p:spPr>
          <a:xfrm>
            <a:off x="3864750" y="3283700"/>
            <a:ext cx="1986000" cy="87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2"/>
          <p:cNvSpPr txBox="1">
            <a:spLocks noGrp="1"/>
          </p:cNvSpPr>
          <p:nvPr>
            <p:ph type="subTitle" idx="5"/>
          </p:nvPr>
        </p:nvSpPr>
        <p:spPr>
          <a:xfrm>
            <a:off x="6334599" y="1853500"/>
            <a:ext cx="1986000" cy="87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2"/>
          <p:cNvSpPr txBox="1">
            <a:spLocks noGrp="1"/>
          </p:cNvSpPr>
          <p:nvPr>
            <p:ph type="subTitle" idx="6"/>
          </p:nvPr>
        </p:nvSpPr>
        <p:spPr>
          <a:xfrm>
            <a:off x="6334599" y="3283700"/>
            <a:ext cx="1986000" cy="87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2"/>
          <p:cNvSpPr txBox="1">
            <a:spLocks noGrp="1"/>
          </p:cNvSpPr>
          <p:nvPr>
            <p:ph type="subTitle" idx="7"/>
          </p:nvPr>
        </p:nvSpPr>
        <p:spPr>
          <a:xfrm>
            <a:off x="1113052" y="1360899"/>
            <a:ext cx="1978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9" name="Google Shape;179;p22"/>
          <p:cNvSpPr txBox="1">
            <a:spLocks noGrp="1"/>
          </p:cNvSpPr>
          <p:nvPr>
            <p:ph type="subTitle" idx="8"/>
          </p:nvPr>
        </p:nvSpPr>
        <p:spPr>
          <a:xfrm>
            <a:off x="3582900" y="1360899"/>
            <a:ext cx="1978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0" name="Google Shape;180;p22"/>
          <p:cNvSpPr txBox="1">
            <a:spLocks noGrp="1"/>
          </p:cNvSpPr>
          <p:nvPr>
            <p:ph type="subTitle" idx="9"/>
          </p:nvPr>
        </p:nvSpPr>
        <p:spPr>
          <a:xfrm>
            <a:off x="6052748" y="1360899"/>
            <a:ext cx="1978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1" name="Google Shape;181;p22"/>
          <p:cNvSpPr txBox="1">
            <a:spLocks noGrp="1"/>
          </p:cNvSpPr>
          <p:nvPr>
            <p:ph type="subTitle" idx="13"/>
          </p:nvPr>
        </p:nvSpPr>
        <p:spPr>
          <a:xfrm>
            <a:off x="1113052" y="2791100"/>
            <a:ext cx="1978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22"/>
          <p:cNvSpPr txBox="1">
            <a:spLocks noGrp="1"/>
          </p:cNvSpPr>
          <p:nvPr>
            <p:ph type="subTitle" idx="14"/>
          </p:nvPr>
        </p:nvSpPr>
        <p:spPr>
          <a:xfrm>
            <a:off x="3582900" y="2791100"/>
            <a:ext cx="1978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22"/>
          <p:cNvSpPr txBox="1">
            <a:spLocks noGrp="1"/>
          </p:cNvSpPr>
          <p:nvPr>
            <p:ph type="subTitle" idx="15"/>
          </p:nvPr>
        </p:nvSpPr>
        <p:spPr>
          <a:xfrm>
            <a:off x="6052748" y="2791100"/>
            <a:ext cx="1978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988113" y="13505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latin typeface="Fira Code"/>
                <a:ea typeface="Fira Code"/>
                <a:cs typeface="Fira Code"/>
                <a:sym typeface="Fira Cod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080150" y="3468850"/>
            <a:ext cx="6043800" cy="283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 name="Google Shape;15;p3"/>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3"/>
          <p:cNvGrpSpPr/>
          <p:nvPr/>
        </p:nvGrpSpPr>
        <p:grpSpPr>
          <a:xfrm>
            <a:off x="8313825" y="353000"/>
            <a:ext cx="473100" cy="186500"/>
            <a:chOff x="7059675" y="514525"/>
            <a:chExt cx="473100" cy="186500"/>
          </a:xfrm>
        </p:grpSpPr>
        <p:cxnSp>
          <p:nvCxnSpPr>
            <p:cNvPr id="17" name="Google Shape;17;p3"/>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3"/>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9" name="Google Shape;19;p3"/>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4"/>
        <p:cNvGrpSpPr/>
        <p:nvPr/>
      </p:nvGrpSpPr>
      <p:grpSpPr>
        <a:xfrm>
          <a:off x="0" y="0"/>
          <a:ext cx="0" cy="0"/>
          <a:chOff x="0" y="0"/>
          <a:chExt cx="0" cy="0"/>
        </a:xfrm>
      </p:grpSpPr>
      <p:sp>
        <p:nvSpPr>
          <p:cNvPr id="185" name="Google Shape;185;p23"/>
          <p:cNvSpPr/>
          <p:nvPr/>
        </p:nvSpPr>
        <p:spPr>
          <a:xfrm>
            <a:off x="3763500" y="-1800"/>
            <a:ext cx="53805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23"/>
          <p:cNvGrpSpPr/>
          <p:nvPr/>
        </p:nvGrpSpPr>
        <p:grpSpPr>
          <a:xfrm>
            <a:off x="8059900" y="446250"/>
            <a:ext cx="473100" cy="186500"/>
            <a:chOff x="7059675" y="514525"/>
            <a:chExt cx="473100" cy="186500"/>
          </a:xfrm>
        </p:grpSpPr>
        <p:cxnSp>
          <p:nvCxnSpPr>
            <p:cNvPr id="187" name="Google Shape;187;p23"/>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88" name="Google Shape;188;p23"/>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89" name="Google Shape;189;p23"/>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
        <p:nvSpPr>
          <p:cNvPr id="190" name="Google Shape;190;p23"/>
          <p:cNvSpPr txBox="1">
            <a:spLocks noGrp="1"/>
          </p:cNvSpPr>
          <p:nvPr>
            <p:ph type="title" hasCustomPrompt="1"/>
          </p:nvPr>
        </p:nvSpPr>
        <p:spPr>
          <a:xfrm>
            <a:off x="4051975" y="630575"/>
            <a:ext cx="40221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1" name="Google Shape;191;p23"/>
          <p:cNvSpPr txBox="1">
            <a:spLocks noGrp="1"/>
          </p:cNvSpPr>
          <p:nvPr>
            <p:ph type="subTitle" idx="1"/>
          </p:nvPr>
        </p:nvSpPr>
        <p:spPr>
          <a:xfrm>
            <a:off x="4408555" y="1300670"/>
            <a:ext cx="4022100" cy="59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92" name="Google Shape;192;p23"/>
          <p:cNvSpPr txBox="1">
            <a:spLocks noGrp="1"/>
          </p:cNvSpPr>
          <p:nvPr>
            <p:ph type="title" idx="2" hasCustomPrompt="1"/>
          </p:nvPr>
        </p:nvSpPr>
        <p:spPr>
          <a:xfrm>
            <a:off x="4051975" y="1982840"/>
            <a:ext cx="40221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3" name="Google Shape;193;p23"/>
          <p:cNvSpPr txBox="1">
            <a:spLocks noGrp="1"/>
          </p:cNvSpPr>
          <p:nvPr>
            <p:ph type="subTitle" idx="3"/>
          </p:nvPr>
        </p:nvSpPr>
        <p:spPr>
          <a:xfrm>
            <a:off x="4408555" y="2652935"/>
            <a:ext cx="4022100" cy="59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94" name="Google Shape;194;p23"/>
          <p:cNvSpPr txBox="1">
            <a:spLocks noGrp="1"/>
          </p:cNvSpPr>
          <p:nvPr>
            <p:ph type="title" idx="4" hasCustomPrompt="1"/>
          </p:nvPr>
        </p:nvSpPr>
        <p:spPr>
          <a:xfrm>
            <a:off x="4051975" y="3335105"/>
            <a:ext cx="40221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5" name="Google Shape;195;p23"/>
          <p:cNvSpPr txBox="1">
            <a:spLocks noGrp="1"/>
          </p:cNvSpPr>
          <p:nvPr>
            <p:ph type="subTitle" idx="5"/>
          </p:nvPr>
        </p:nvSpPr>
        <p:spPr>
          <a:xfrm>
            <a:off x="4408555" y="4005200"/>
            <a:ext cx="4022100" cy="59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96"/>
        <p:cNvGrpSpPr/>
        <p:nvPr/>
      </p:nvGrpSpPr>
      <p:grpSpPr>
        <a:xfrm>
          <a:off x="0" y="0"/>
          <a:ext cx="0" cy="0"/>
          <a:chOff x="0" y="0"/>
          <a:chExt cx="0" cy="0"/>
        </a:xfrm>
      </p:grpSpPr>
      <p:sp>
        <p:nvSpPr>
          <p:cNvPr id="197" name="Google Shape;197;p24"/>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4"/>
          <p:cNvGrpSpPr/>
          <p:nvPr/>
        </p:nvGrpSpPr>
        <p:grpSpPr>
          <a:xfrm>
            <a:off x="8389787" y="179931"/>
            <a:ext cx="486393" cy="125690"/>
            <a:chOff x="-890300" y="1406550"/>
            <a:chExt cx="806088" cy="208200"/>
          </a:xfrm>
        </p:grpSpPr>
        <p:sp>
          <p:nvSpPr>
            <p:cNvPr id="199" name="Google Shape;199;p24"/>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4"/>
          <p:cNvSpPr txBox="1">
            <a:spLocks noGrp="1"/>
          </p:cNvSpPr>
          <p:nvPr>
            <p:ph type="title" hasCustomPrompt="1"/>
          </p:nvPr>
        </p:nvSpPr>
        <p:spPr>
          <a:xfrm>
            <a:off x="884850" y="1890700"/>
            <a:ext cx="1055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3" name="Google Shape;203;p24"/>
          <p:cNvSpPr txBox="1">
            <a:spLocks noGrp="1"/>
          </p:cNvSpPr>
          <p:nvPr>
            <p:ph type="subTitle" idx="1"/>
          </p:nvPr>
        </p:nvSpPr>
        <p:spPr>
          <a:xfrm>
            <a:off x="980375" y="3439250"/>
            <a:ext cx="2226000" cy="1039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4"/>
          <p:cNvSpPr txBox="1">
            <a:spLocks noGrp="1"/>
          </p:cNvSpPr>
          <p:nvPr>
            <p:ph type="subTitle" idx="2"/>
          </p:nvPr>
        </p:nvSpPr>
        <p:spPr>
          <a:xfrm>
            <a:off x="720000" y="2906725"/>
            <a:ext cx="2304000" cy="59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5" name="Google Shape;205;p24"/>
          <p:cNvSpPr txBox="1">
            <a:spLocks noGrp="1"/>
          </p:cNvSpPr>
          <p:nvPr>
            <p:ph type="title" idx="3" hasCustomPrompt="1"/>
          </p:nvPr>
        </p:nvSpPr>
        <p:spPr>
          <a:xfrm>
            <a:off x="3590988" y="1890950"/>
            <a:ext cx="1055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6" name="Google Shape;206;p24"/>
          <p:cNvSpPr txBox="1">
            <a:spLocks noGrp="1"/>
          </p:cNvSpPr>
          <p:nvPr>
            <p:ph type="subTitle" idx="4"/>
          </p:nvPr>
        </p:nvSpPr>
        <p:spPr>
          <a:xfrm>
            <a:off x="3589193" y="3439250"/>
            <a:ext cx="2226000" cy="1039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7" name="Google Shape;207;p24"/>
          <p:cNvSpPr txBox="1">
            <a:spLocks noGrp="1"/>
          </p:cNvSpPr>
          <p:nvPr>
            <p:ph type="subTitle" idx="5"/>
          </p:nvPr>
        </p:nvSpPr>
        <p:spPr>
          <a:xfrm>
            <a:off x="3420001" y="2906725"/>
            <a:ext cx="2304000" cy="59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8" name="Google Shape;208;p24"/>
          <p:cNvSpPr txBox="1">
            <a:spLocks noGrp="1"/>
          </p:cNvSpPr>
          <p:nvPr>
            <p:ph type="title" idx="6" hasCustomPrompt="1"/>
          </p:nvPr>
        </p:nvSpPr>
        <p:spPr>
          <a:xfrm>
            <a:off x="6296775" y="1891075"/>
            <a:ext cx="1055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9" name="Google Shape;209;p24"/>
          <p:cNvSpPr txBox="1">
            <a:spLocks noGrp="1"/>
          </p:cNvSpPr>
          <p:nvPr>
            <p:ph type="subTitle" idx="7"/>
          </p:nvPr>
        </p:nvSpPr>
        <p:spPr>
          <a:xfrm>
            <a:off x="6198011" y="3439250"/>
            <a:ext cx="2226000" cy="1039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10" name="Google Shape;210;p24"/>
          <p:cNvSpPr txBox="1">
            <a:spLocks noGrp="1"/>
          </p:cNvSpPr>
          <p:nvPr>
            <p:ph type="subTitle" idx="8"/>
          </p:nvPr>
        </p:nvSpPr>
        <p:spPr>
          <a:xfrm>
            <a:off x="6120002" y="2906725"/>
            <a:ext cx="2304000" cy="59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1" name="Google Shape;211;p24"/>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6"/>
        <p:cNvGrpSpPr/>
        <p:nvPr/>
      </p:nvGrpSpPr>
      <p:grpSpPr>
        <a:xfrm>
          <a:off x="0" y="0"/>
          <a:ext cx="0" cy="0"/>
          <a:chOff x="0" y="0"/>
          <a:chExt cx="0" cy="0"/>
        </a:xfrm>
      </p:grpSpPr>
      <p:sp>
        <p:nvSpPr>
          <p:cNvPr id="217" name="Google Shape;217;p26"/>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6"/>
          <p:cNvGrpSpPr/>
          <p:nvPr/>
        </p:nvGrpSpPr>
        <p:grpSpPr>
          <a:xfrm>
            <a:off x="8389787" y="179931"/>
            <a:ext cx="486393" cy="125690"/>
            <a:chOff x="-890300" y="1406550"/>
            <a:chExt cx="806088" cy="208200"/>
          </a:xfrm>
        </p:grpSpPr>
        <p:sp>
          <p:nvSpPr>
            <p:cNvPr id="219" name="Google Shape;219;p2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2"/>
        <p:cNvGrpSpPr/>
        <p:nvPr/>
      </p:nvGrpSpPr>
      <p:grpSpPr>
        <a:xfrm>
          <a:off x="0" y="0"/>
          <a:ext cx="0" cy="0"/>
          <a:chOff x="0" y="0"/>
          <a:chExt cx="0" cy="0"/>
        </a:xfrm>
      </p:grpSpPr>
      <p:sp>
        <p:nvSpPr>
          <p:cNvPr id="223" name="Google Shape;223;p27"/>
          <p:cNvSpPr/>
          <p:nvPr/>
        </p:nvSpPr>
        <p:spPr>
          <a:xfrm>
            <a:off x="4424750" y="-1800"/>
            <a:ext cx="47193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7"/>
          <p:cNvGrpSpPr/>
          <p:nvPr/>
        </p:nvGrpSpPr>
        <p:grpSpPr>
          <a:xfrm>
            <a:off x="8193116" y="446250"/>
            <a:ext cx="414956" cy="186500"/>
            <a:chOff x="7059675" y="514525"/>
            <a:chExt cx="473100" cy="186500"/>
          </a:xfrm>
        </p:grpSpPr>
        <p:cxnSp>
          <p:nvCxnSpPr>
            <p:cNvPr id="225" name="Google Shape;225;p27"/>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26" name="Google Shape;226;p27"/>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27" name="Google Shape;227;p27"/>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53C6-FFF5-4C6F-9A17-B401A01773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F81458-AEA6-450E-8506-C514FBAE85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5366F-5BB7-4D9B-AA58-FA6271D21DE8}"/>
              </a:ext>
            </a:extLst>
          </p:cNvPr>
          <p:cNvSpPr>
            <a:spLocks noGrp="1"/>
          </p:cNvSpPr>
          <p:nvPr>
            <p:ph type="dt" sz="half" idx="10"/>
          </p:nvPr>
        </p:nvSpPr>
        <p:spPr/>
        <p:txBody>
          <a:bodyPr/>
          <a:lstStyle>
            <a:lvl1pPr>
              <a:defRPr/>
            </a:lvl1pPr>
          </a:lstStyle>
          <a:p>
            <a:fld id="{F7D5843F-27FF-4FBD-BC51-F453216A14AA}"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20B05F93-78CE-4C19-B86B-676F699C4A18}"/>
              </a:ext>
            </a:extLst>
          </p:cNvPr>
          <p:cNvSpPr>
            <a:spLocks noGrp="1"/>
          </p:cNvSpPr>
          <p:nvPr>
            <p:ph type="ftr" sz="quarter" idx="11"/>
          </p:nvPr>
        </p:nvSpPr>
        <p:spPr/>
        <p:txBody>
          <a:bodyPr/>
          <a:lstStyle>
            <a:lvl1pPr>
              <a:defRPr/>
            </a:lvl1p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E86DE11A-D495-47CF-AA78-EB986DC10AD0}"/>
              </a:ext>
            </a:extLst>
          </p:cNvPr>
          <p:cNvSpPr>
            <a:spLocks noGrp="1"/>
          </p:cNvSpPr>
          <p:nvPr>
            <p:ph type="sldNum" sz="quarter" idx="12"/>
          </p:nvPr>
        </p:nvSpPr>
        <p:spPr/>
        <p:txBody>
          <a:bodyPr/>
          <a:lstStyle>
            <a:lvl1pPr>
              <a:defRPr/>
            </a:lvl1pPr>
          </a:lstStyle>
          <a:p>
            <a:r>
              <a:rPr lang="en-US" altLang="en-US"/>
              <a:t>slide </a:t>
            </a:r>
            <a:fld id="{237D4409-A5D3-407C-BBF5-CE45D1CA94C7}" type="slidenum">
              <a:rPr lang="en-US" altLang="en-US"/>
              <a:pPr/>
              <a:t>‹#›</a:t>
            </a:fld>
            <a:endParaRPr lang="en-US" altLang="en-US" sz="1050">
              <a:solidFill>
                <a:schemeClr val="tx1"/>
              </a:solidFill>
              <a:latin typeface="Arial" panose="020B0604020202020204" pitchFamily="34" charset="0"/>
            </a:endParaRPr>
          </a:p>
        </p:txBody>
      </p:sp>
    </p:spTree>
    <p:extLst>
      <p:ext uri="{BB962C8B-B14F-4D97-AF65-F5344CB8AC3E}">
        <p14:creationId xmlns:p14="http://schemas.microsoft.com/office/powerpoint/2010/main" val="4348314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530C7-FF3E-4CDF-9B33-2CB89886A7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ACA0B1-8DB8-45CB-9DA3-E4A39798D96A}"/>
              </a:ext>
            </a:extLst>
          </p:cNvPr>
          <p:cNvSpPr>
            <a:spLocks noGrp="1"/>
          </p:cNvSpPr>
          <p:nvPr>
            <p:ph sz="half" idx="1"/>
          </p:nvPr>
        </p:nvSpPr>
        <p:spPr>
          <a:xfrm>
            <a:off x="685800" y="1143000"/>
            <a:ext cx="38100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38BCDA-3AAC-4E58-961A-9C40CD91AB48}"/>
              </a:ext>
            </a:extLst>
          </p:cNvPr>
          <p:cNvSpPr>
            <a:spLocks noGrp="1"/>
          </p:cNvSpPr>
          <p:nvPr>
            <p:ph sz="half" idx="2"/>
          </p:nvPr>
        </p:nvSpPr>
        <p:spPr>
          <a:xfrm>
            <a:off x="4648200" y="1143000"/>
            <a:ext cx="38100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BBFCB2-AE1C-4B36-88F3-3B6EBDE774FF}"/>
              </a:ext>
            </a:extLst>
          </p:cNvPr>
          <p:cNvSpPr>
            <a:spLocks noGrp="1"/>
          </p:cNvSpPr>
          <p:nvPr>
            <p:ph type="dt" sz="half" idx="10"/>
          </p:nvPr>
        </p:nvSpPr>
        <p:spPr/>
        <p:txBody>
          <a:bodyPr/>
          <a:lstStyle>
            <a:lvl1pPr>
              <a:defRPr/>
            </a:lvl1pPr>
          </a:lstStyle>
          <a:p>
            <a:fld id="{20F9E3C1-20F3-4A3D-B031-F8124701BA63}" type="datetime1">
              <a:rPr lang="en-US" altLang="en-US"/>
              <a:pPr/>
              <a:t>4/1/2024</a:t>
            </a:fld>
            <a:endParaRPr lang="en-US" altLang="en-US">
              <a:solidFill>
                <a:schemeClr val="tx1"/>
              </a:solidFill>
            </a:endParaRPr>
          </a:p>
        </p:txBody>
      </p:sp>
      <p:sp>
        <p:nvSpPr>
          <p:cNvPr id="6" name="Footer Placeholder 5">
            <a:extLst>
              <a:ext uri="{FF2B5EF4-FFF2-40B4-BE49-F238E27FC236}">
                <a16:creationId xmlns:a16="http://schemas.microsoft.com/office/drawing/2014/main" id="{ABC29A90-9A86-4C0E-A168-DE685A6316E7}"/>
              </a:ext>
            </a:extLst>
          </p:cNvPr>
          <p:cNvSpPr>
            <a:spLocks noGrp="1"/>
          </p:cNvSpPr>
          <p:nvPr>
            <p:ph type="ftr" sz="quarter" idx="11"/>
          </p:nvPr>
        </p:nvSpPr>
        <p:spPr/>
        <p:txBody>
          <a:bodyPr/>
          <a:lstStyle>
            <a:lvl1pPr>
              <a:defRPr/>
            </a:lvl1p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7" name="Slide Number Placeholder 6">
            <a:extLst>
              <a:ext uri="{FF2B5EF4-FFF2-40B4-BE49-F238E27FC236}">
                <a16:creationId xmlns:a16="http://schemas.microsoft.com/office/drawing/2014/main" id="{43619855-FF22-4674-B63C-986AC4C44539}"/>
              </a:ext>
            </a:extLst>
          </p:cNvPr>
          <p:cNvSpPr>
            <a:spLocks noGrp="1"/>
          </p:cNvSpPr>
          <p:nvPr>
            <p:ph type="sldNum" sz="quarter" idx="12"/>
          </p:nvPr>
        </p:nvSpPr>
        <p:spPr/>
        <p:txBody>
          <a:bodyPr/>
          <a:lstStyle>
            <a:lvl1pPr>
              <a:defRPr/>
            </a:lvl1pPr>
          </a:lstStyle>
          <a:p>
            <a:r>
              <a:rPr lang="en-US" altLang="en-US"/>
              <a:t>slide </a:t>
            </a:r>
            <a:fld id="{14C2760D-E151-4E1F-8135-5A7A960DB23A}" type="slidenum">
              <a:rPr lang="en-US" altLang="en-US"/>
              <a:pPr/>
              <a:t>‹#›</a:t>
            </a:fld>
            <a:endParaRPr lang="en-US" altLang="en-US" sz="1050">
              <a:solidFill>
                <a:schemeClr val="tx1"/>
              </a:solidFill>
              <a:latin typeface="Arial" panose="020B0604020202020204" pitchFamily="34" charset="0"/>
            </a:endParaRPr>
          </a:p>
        </p:txBody>
      </p:sp>
    </p:spTree>
    <p:extLst>
      <p:ext uri="{BB962C8B-B14F-4D97-AF65-F5344CB8AC3E}">
        <p14:creationId xmlns:p14="http://schemas.microsoft.com/office/powerpoint/2010/main" val="304296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5"/>
          <p:cNvGrpSpPr/>
          <p:nvPr/>
        </p:nvGrpSpPr>
        <p:grpSpPr>
          <a:xfrm>
            <a:off x="8389787" y="179931"/>
            <a:ext cx="486393" cy="125690"/>
            <a:chOff x="-890300" y="1406550"/>
            <a:chExt cx="806088" cy="208200"/>
          </a:xfrm>
        </p:grpSpPr>
        <p:sp>
          <p:nvSpPr>
            <p:cNvPr id="31" name="Google Shape;31;p5"/>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292547" y="3632599"/>
            <a:ext cx="2675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5702" y="3632599"/>
            <a:ext cx="2675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4988437" y="3200700"/>
            <a:ext cx="2675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1"/>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 name="Google Shape;38;p5"/>
          <p:cNvSpPr txBox="1">
            <a:spLocks noGrp="1"/>
          </p:cNvSpPr>
          <p:nvPr>
            <p:ph type="subTitle" idx="4"/>
          </p:nvPr>
        </p:nvSpPr>
        <p:spPr>
          <a:xfrm>
            <a:off x="1281362" y="3200700"/>
            <a:ext cx="2675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7"/>
          <p:cNvGrpSpPr/>
          <p:nvPr/>
        </p:nvGrpSpPr>
        <p:grpSpPr>
          <a:xfrm>
            <a:off x="8389787" y="179931"/>
            <a:ext cx="486393" cy="125690"/>
            <a:chOff x="-890300" y="1406550"/>
            <a:chExt cx="806088" cy="208200"/>
          </a:xfrm>
        </p:grpSpPr>
        <p:sp>
          <p:nvSpPr>
            <p:cNvPr id="49" name="Google Shape;49;p7"/>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7"/>
          <p:cNvSpPr txBox="1">
            <a:spLocks noGrp="1"/>
          </p:cNvSpPr>
          <p:nvPr>
            <p:ph type="subTitle" idx="1"/>
          </p:nvPr>
        </p:nvSpPr>
        <p:spPr>
          <a:xfrm>
            <a:off x="3465225" y="1529000"/>
            <a:ext cx="4965600" cy="30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p:nvPr/>
        </p:nvSpPr>
        <p:spPr>
          <a:xfrm>
            <a:off x="3763500" y="-1800"/>
            <a:ext cx="53805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8"/>
          <p:cNvGrpSpPr/>
          <p:nvPr/>
        </p:nvGrpSpPr>
        <p:grpSpPr>
          <a:xfrm>
            <a:off x="8059900" y="446250"/>
            <a:ext cx="473100" cy="186500"/>
            <a:chOff x="7059675" y="514525"/>
            <a:chExt cx="473100" cy="186500"/>
          </a:xfrm>
        </p:grpSpPr>
        <p:cxnSp>
          <p:nvCxnSpPr>
            <p:cNvPr id="57" name="Google Shape;57;p8"/>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58" name="Google Shape;58;p8"/>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59" name="Google Shape;59;p8"/>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
        <p:nvSpPr>
          <p:cNvPr id="60" name="Google Shape;60;p8"/>
          <p:cNvSpPr txBox="1">
            <a:spLocks noGrp="1"/>
          </p:cNvSpPr>
          <p:nvPr>
            <p:ph type="title"/>
          </p:nvPr>
        </p:nvSpPr>
        <p:spPr>
          <a:xfrm>
            <a:off x="4355250" y="1307100"/>
            <a:ext cx="4075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3763500" y="-1800"/>
            <a:ext cx="53805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059900" y="446250"/>
            <a:ext cx="473100" cy="186500"/>
            <a:chOff x="7059675" y="514525"/>
            <a:chExt cx="473100" cy="186500"/>
          </a:xfrm>
        </p:grpSpPr>
        <p:cxnSp>
          <p:nvCxnSpPr>
            <p:cNvPr id="64" name="Google Shape;64;p9"/>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65" name="Google Shape;65;p9"/>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66" name="Google Shape;66;p9"/>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
        <p:nvSpPr>
          <p:cNvPr id="67" name="Google Shape;67;p9"/>
          <p:cNvSpPr txBox="1">
            <a:spLocks noGrp="1"/>
          </p:cNvSpPr>
          <p:nvPr>
            <p:ph type="title"/>
          </p:nvPr>
        </p:nvSpPr>
        <p:spPr>
          <a:xfrm>
            <a:off x="4223100" y="1198450"/>
            <a:ext cx="4206000" cy="1964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8" name="Google Shape;68;p9"/>
          <p:cNvSpPr txBox="1">
            <a:spLocks noGrp="1"/>
          </p:cNvSpPr>
          <p:nvPr>
            <p:ph type="subTitle" idx="1"/>
          </p:nvPr>
        </p:nvSpPr>
        <p:spPr>
          <a:xfrm>
            <a:off x="4223100" y="3162850"/>
            <a:ext cx="4206000" cy="1066200"/>
          </a:xfrm>
          <a:prstGeom prst="rect">
            <a:avLst/>
          </a:prstGeom>
          <a:solidFill>
            <a:schemeClr val="accent6"/>
          </a:solid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a:spLocks noGrp="1"/>
          </p:cNvSpPr>
          <p:nvPr>
            <p:ph type="pic" idx="2"/>
          </p:nvPr>
        </p:nvSpPr>
        <p:spPr>
          <a:xfrm>
            <a:off x="-25" y="-13725"/>
            <a:ext cx="9144000" cy="5157300"/>
          </a:xfrm>
          <a:prstGeom prst="rect">
            <a:avLst/>
          </a:prstGeom>
          <a:noFill/>
          <a:ln>
            <a:noFill/>
          </a:ln>
        </p:spPr>
      </p:sp>
      <p:sp>
        <p:nvSpPr>
          <p:cNvPr id="71" name="Google Shape;71;p10"/>
          <p:cNvSpPr txBox="1">
            <a:spLocks noGrp="1"/>
          </p:cNvSpPr>
          <p:nvPr>
            <p:ph type="title"/>
          </p:nvPr>
        </p:nvSpPr>
        <p:spPr>
          <a:xfrm>
            <a:off x="720000" y="4014450"/>
            <a:ext cx="7704000" cy="572700"/>
          </a:xfrm>
          <a:prstGeom prst="rect">
            <a:avLst/>
          </a:prstGeom>
          <a:solidFill>
            <a:schemeClr val="accent6"/>
          </a:solidFill>
        </p:spPr>
        <p:txBody>
          <a:bodyPr spcFirstLastPara="1" wrap="square" lIns="91425" tIns="91425" rIns="91425" bIns="91425" anchor="t" anchorCtr="0">
            <a:noAutofit/>
          </a:bodyPr>
          <a:lstStyle>
            <a:lvl1pPr lvl="0" algn="ctr" rtl="0">
              <a:spcBef>
                <a:spcPts val="0"/>
              </a:spcBef>
              <a:spcAft>
                <a:spcPts val="0"/>
              </a:spcAft>
              <a:buSzPts val="35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1020613" y="1335100"/>
            <a:ext cx="7102800" cy="1578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1020588" y="3094475"/>
            <a:ext cx="7102800" cy="465300"/>
          </a:xfrm>
          <a:prstGeom prst="rect">
            <a:avLst/>
          </a:prstGeom>
          <a:solidFill>
            <a:schemeClr val="accent6"/>
          </a:solidFill>
        </p:spPr>
        <p:txBody>
          <a:bodyPr spcFirstLastPara="1" wrap="square" lIns="91425" tIns="91425" rIns="91425" bIns="91425" anchor="t" anchorCtr="0">
            <a:noAutofit/>
          </a:bodyPr>
          <a:lstStyle>
            <a:lvl1pPr lvl="0" algn="ctr" rtl="0">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5" name="Google Shape;75;p11"/>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11"/>
          <p:cNvGrpSpPr/>
          <p:nvPr/>
        </p:nvGrpSpPr>
        <p:grpSpPr>
          <a:xfrm>
            <a:off x="8059900" y="446250"/>
            <a:ext cx="473100" cy="186500"/>
            <a:chOff x="7059675" y="514525"/>
            <a:chExt cx="473100" cy="186500"/>
          </a:xfrm>
        </p:grpSpPr>
        <p:cxnSp>
          <p:nvCxnSpPr>
            <p:cNvPr id="77" name="Google Shape;77;p11"/>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78" name="Google Shape;78;p11"/>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79" name="Google Shape;79;p11"/>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2pPr>
            <a:lvl3pPr lvl="2"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3pPr>
            <a:lvl4pPr lvl="3"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4pPr>
            <a:lvl5pPr lvl="4"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5pPr>
            <a:lvl6pPr lvl="5"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6pPr>
            <a:lvl7pPr lvl="6"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7pPr>
            <a:lvl8pPr lvl="7"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8pPr>
            <a:lvl9pPr lvl="8"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2" r:id="rId22"/>
    <p:sldLayoutId id="214748367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30" name="Google Shape;230;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8" r:id="rId2"/>
    <p:sldLayoutId id="214748367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Source+Code+Pro"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ctrTitle"/>
          </p:nvPr>
        </p:nvSpPr>
        <p:spPr>
          <a:xfrm>
            <a:off x="2385877" y="749375"/>
            <a:ext cx="7379723" cy="2038800"/>
          </a:xfrm>
          <a:prstGeom prst="rect">
            <a:avLst/>
          </a:prstGeom>
        </p:spPr>
        <p:txBody>
          <a:bodyPr spcFirstLastPara="1" wrap="square" lIns="91425" tIns="91425" rIns="91425" bIns="91425" anchor="b" anchorCtr="0">
            <a:noAutofit/>
          </a:bodyPr>
          <a:lstStyle/>
          <a:p>
            <a:pPr marL="1371600" lvl="0" indent="457200" algn="l" rtl="0">
              <a:spcBef>
                <a:spcPts val="0"/>
              </a:spcBef>
              <a:spcAft>
                <a:spcPts val="0"/>
              </a:spcAft>
              <a:buNone/>
            </a:pPr>
            <a:r>
              <a:rPr lang="en-US" altLang="en-US" dirty="0">
                <a:latin typeface="Arial Black" panose="020B0A04020102020204" pitchFamily="34" charset="0"/>
              </a:rPr>
              <a:t>Cascading Style Sheets (</a:t>
            </a:r>
            <a:r>
              <a:rPr lang="en" dirty="0">
                <a:latin typeface="Arial Black" panose="020B0A04020102020204" pitchFamily="34" charset="0"/>
                <a:ea typeface="Source Code Pro SemiBold"/>
                <a:cs typeface="Source Code Pro SemiBold"/>
                <a:sym typeface="Source Code Pro SemiBold"/>
              </a:rPr>
              <a:t>CSS)</a:t>
            </a:r>
            <a:endParaRPr dirty="0">
              <a:latin typeface="Arial Black" panose="020B0A04020102020204" pitchFamily="34" charset="0"/>
            </a:endParaRPr>
          </a:p>
        </p:txBody>
      </p:sp>
      <p:sp>
        <p:nvSpPr>
          <p:cNvPr id="239" name="Google Shape;239;p31"/>
          <p:cNvSpPr txBox="1">
            <a:spLocks noGrp="1"/>
          </p:cNvSpPr>
          <p:nvPr>
            <p:ph type="subTitle" idx="1"/>
          </p:nvPr>
        </p:nvSpPr>
        <p:spPr>
          <a:xfrm>
            <a:off x="2735500" y="3297649"/>
            <a:ext cx="5996700" cy="759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 Dr. Inam Ullah Khan</a:t>
            </a:r>
            <a:endParaRPr sz="3200" dirty="0"/>
          </a:p>
        </p:txBody>
      </p:sp>
      <p:sp>
        <p:nvSpPr>
          <p:cNvPr id="240" name="Google Shape;240;p31"/>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0">
              <a:solidFill>
                <a:schemeClr val="accent3"/>
              </a:solidFill>
              <a:latin typeface="Comfortaa"/>
              <a:ea typeface="Comfortaa"/>
              <a:cs typeface="Comfortaa"/>
              <a:sym typeface="Comfortaa"/>
            </a:endParaRPr>
          </a:p>
        </p:txBody>
      </p:sp>
      <p:sp>
        <p:nvSpPr>
          <p:cNvPr id="241" name="Google Shape;241;p31"/>
          <p:cNvSpPr txBox="1"/>
          <p:nvPr/>
        </p:nvSpPr>
        <p:spPr>
          <a:xfrm>
            <a:off x="2847375" y="4108415"/>
            <a:ext cx="1447500" cy="54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242" name="Google Shape;242;p31"/>
          <p:cNvGrpSpPr/>
          <p:nvPr/>
        </p:nvGrpSpPr>
        <p:grpSpPr>
          <a:xfrm>
            <a:off x="8059900" y="446250"/>
            <a:ext cx="473100" cy="186500"/>
            <a:chOff x="7059675" y="514525"/>
            <a:chExt cx="473100" cy="186500"/>
          </a:xfrm>
        </p:grpSpPr>
        <p:cxnSp>
          <p:nvCxnSpPr>
            <p:cNvPr id="243" name="Google Shape;243;p31"/>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44" name="Google Shape;244;p31"/>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45" name="Google Shape;245;p31"/>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grpSp>
        <p:nvGrpSpPr>
          <p:cNvPr id="246" name="Google Shape;246;p31"/>
          <p:cNvGrpSpPr/>
          <p:nvPr/>
        </p:nvGrpSpPr>
        <p:grpSpPr>
          <a:xfrm>
            <a:off x="255130" y="696438"/>
            <a:ext cx="2377907" cy="3907563"/>
            <a:chOff x="5" y="747463"/>
            <a:chExt cx="2377907" cy="3907563"/>
          </a:xfrm>
        </p:grpSpPr>
        <p:sp>
          <p:nvSpPr>
            <p:cNvPr id="247" name="Google Shape;247;p31"/>
            <p:cNvSpPr/>
            <p:nvPr/>
          </p:nvSpPr>
          <p:spPr>
            <a:xfrm>
              <a:off x="5" y="756038"/>
              <a:ext cx="3549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486329" y="747463"/>
              <a:ext cx="354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5" y="1068263"/>
              <a:ext cx="3549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5" y="1394975"/>
              <a:ext cx="3549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5" y="1721713"/>
              <a:ext cx="3549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34858" y="1721713"/>
              <a:ext cx="454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934654" y="1721722"/>
              <a:ext cx="2607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5" y="2032288"/>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5" y="2375138"/>
              <a:ext cx="327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5" y="26840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5" y="2992988"/>
              <a:ext cx="32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13726" y="37739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434858" y="2032288"/>
              <a:ext cx="3276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95919" y="23751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434858" y="2684063"/>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434858" y="300995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434858" y="3335838"/>
              <a:ext cx="3276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838550" y="2032296"/>
              <a:ext cx="465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838550" y="2375145"/>
              <a:ext cx="65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861466" y="2684069"/>
              <a:ext cx="757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861466" y="3028567"/>
              <a:ext cx="7572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861466" y="3335841"/>
              <a:ext cx="7572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1360349" y="2032296"/>
              <a:ext cx="424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1573836" y="2358182"/>
              <a:ext cx="4242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1697856" y="2684094"/>
              <a:ext cx="2607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1697856" y="3335891"/>
              <a:ext cx="2607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13726" y="401303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395919" y="42965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875884" y="4296538"/>
              <a:ext cx="385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1360349" y="4296538"/>
              <a:ext cx="4869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1912083" y="4296538"/>
              <a:ext cx="17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395919" y="4505063"/>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875884" y="4505063"/>
              <a:ext cx="6135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570204" y="4505063"/>
              <a:ext cx="26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894657" y="75937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486348" y="106828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169818" y="1064149"/>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86342" y="1395013"/>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254423" y="1719659"/>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697859" y="3028567"/>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840717" y="2032296"/>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2037810" y="2684069"/>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1912311" y="450712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34873" y="39876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34873" y="37575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0"/>
          <p:cNvSpPr/>
          <p:nvPr/>
        </p:nvSpPr>
        <p:spPr>
          <a:xfrm>
            <a:off x="0" y="1159075"/>
            <a:ext cx="733800" cy="409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txBox="1">
            <a:spLocks noGrp="1"/>
          </p:cNvSpPr>
          <p:nvPr>
            <p:ph type="title"/>
          </p:nvPr>
        </p:nvSpPr>
        <p:spPr>
          <a:xfrm>
            <a:off x="339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rPr>
              <a:t>HTML </a:t>
            </a:r>
            <a:r>
              <a:rPr lang="en"/>
              <a:t>Structure</a:t>
            </a:r>
            <a:endParaRPr/>
          </a:p>
        </p:txBody>
      </p:sp>
      <p:graphicFrame>
        <p:nvGraphicFramePr>
          <p:cNvPr id="489" name="Google Shape;489;p40"/>
          <p:cNvGraphicFramePr/>
          <p:nvPr/>
        </p:nvGraphicFramePr>
        <p:xfrm>
          <a:off x="507950" y="1082875"/>
          <a:ext cx="8636200" cy="4175465"/>
        </p:xfrm>
        <a:graphic>
          <a:graphicData uri="http://schemas.openxmlformats.org/drawingml/2006/table">
            <a:tbl>
              <a:tblPr>
                <a:noFill/>
                <a:tableStyleId>{5C9FB87D-F013-4EC7-BCB8-899024202ADC}</a:tableStyleId>
              </a:tblPr>
              <a:tblGrid>
                <a:gridCol w="2331900">
                  <a:extLst>
                    <a:ext uri="{9D8B030D-6E8A-4147-A177-3AD203B41FA5}">
                      <a16:colId xmlns:a16="http://schemas.microsoft.com/office/drawing/2014/main" val="20000"/>
                    </a:ext>
                  </a:extLst>
                </a:gridCol>
                <a:gridCol w="6304300">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a:solidFill>
                            <a:srgbClr val="9E9E9E"/>
                          </a:solidFill>
                          <a:latin typeface="Source Code Pro"/>
                          <a:ea typeface="Source Code Pro"/>
                          <a:cs typeface="Source Code Pro"/>
                          <a:sym typeface="Source Code Pro"/>
                        </a:rPr>
                        <a:t>&lt;</a:t>
                      </a:r>
                      <a:r>
                        <a:rPr lang="en">
                          <a:solidFill>
                            <a:schemeClr val="accent4"/>
                          </a:solidFill>
                          <a:latin typeface="Source Code Pro"/>
                          <a:ea typeface="Source Code Pro"/>
                          <a:cs typeface="Source Code Pro"/>
                          <a:sym typeface="Source Code Pro"/>
                        </a:rPr>
                        <a:t>!DOCTYPE</a:t>
                      </a:r>
                      <a:r>
                        <a:rPr lang="en">
                          <a:solidFill>
                            <a:schemeClr val="dk1"/>
                          </a:solidFill>
                          <a:latin typeface="Source Code Pro"/>
                          <a:ea typeface="Source Code Pro"/>
                          <a:cs typeface="Source Code Pro"/>
                          <a:sym typeface="Source Code Pro"/>
                        </a:rPr>
                        <a:t> </a:t>
                      </a:r>
                      <a:r>
                        <a:rPr lang="en">
                          <a:solidFill>
                            <a:schemeClr val="accent1"/>
                          </a:solidFill>
                          <a:latin typeface="Source Code Pro"/>
                          <a:ea typeface="Source Code Pro"/>
                          <a:cs typeface="Source Code Pro"/>
                          <a:sym typeface="Source Code Pro"/>
                        </a:rPr>
                        <a:t>HTML</a:t>
                      </a:r>
                      <a:r>
                        <a:rPr lang="en">
                          <a:solidFill>
                            <a:srgbClr val="9E9E9E"/>
                          </a:solidFill>
                          <a:latin typeface="Source Code Pro"/>
                          <a:ea typeface="Source Code Pro"/>
                          <a:cs typeface="Source Code Pro"/>
                          <a:sym typeface="Source Code Pro"/>
                        </a:rPr>
                        <a:t>&gt;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Tells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browser</a:t>
                      </a:r>
                      <a:r>
                        <a:rPr lang="en">
                          <a:solidFill>
                            <a:schemeClr val="dk1"/>
                          </a:solidFill>
                          <a:latin typeface="Source Code Pro"/>
                          <a:ea typeface="Source Code Pro"/>
                          <a:cs typeface="Source Code Pro"/>
                          <a:sym typeface="Source Code Pro"/>
                        </a:rPr>
                        <a:t> that this is a </a:t>
                      </a:r>
                      <a:r>
                        <a:rPr lang="en">
                          <a:solidFill>
                            <a:schemeClr val="accent1"/>
                          </a:solidFill>
                          <a:latin typeface="Source Code Pro"/>
                          <a:ea typeface="Source Code Pro"/>
                          <a:cs typeface="Source Code Pro"/>
                          <a:sym typeface="Source Code Pro"/>
                        </a:rPr>
                        <a:t>HTML document</a:t>
                      </a:r>
                      <a:r>
                        <a:rPr lang="en">
                          <a:solidFill>
                            <a:schemeClr val="dk1"/>
                          </a:solidFill>
                          <a:latin typeface="Source Code Pro"/>
                          <a:ea typeface="Source Code Pro"/>
                          <a:cs typeface="Source Code Pro"/>
                          <a:sym typeface="Source Code Pro"/>
                        </a:rPr>
                        <a:t> --&gt;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solidFill>
                            <a:srgbClr val="9E9E9E"/>
                          </a:solidFill>
                          <a:latin typeface="Source Code Pro"/>
                          <a:ea typeface="Source Code Pro"/>
                          <a:cs typeface="Source Code Pro"/>
                          <a:sym typeface="Source Code Pro"/>
                        </a:rPr>
                        <a:t>&lt;</a:t>
                      </a:r>
                      <a:r>
                        <a:rPr lang="en">
                          <a:solidFill>
                            <a:schemeClr val="accent4"/>
                          </a:solidFill>
                          <a:latin typeface="Source Code Pro"/>
                          <a:ea typeface="Source Code Pro"/>
                          <a:cs typeface="Source Code Pro"/>
                          <a:sym typeface="Source Code Pro"/>
                        </a:rPr>
                        <a:t>html</a:t>
                      </a:r>
                      <a:r>
                        <a:rPr lang="en">
                          <a:solidFill>
                            <a:srgbClr val="9E9E9E"/>
                          </a:solidFill>
                          <a:latin typeface="Source Code Pro"/>
                          <a:ea typeface="Source Code Pro"/>
                          <a:cs typeface="Source Code Pro"/>
                          <a:sym typeface="Source Code Pro"/>
                        </a:rPr>
                        <a:t>&gt;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Contains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contents</a:t>
                      </a:r>
                      <a:r>
                        <a:rPr lang="en">
                          <a:solidFill>
                            <a:schemeClr val="dk1"/>
                          </a:solidFill>
                          <a:latin typeface="Source Code Pro"/>
                          <a:ea typeface="Source Code Pro"/>
                          <a:cs typeface="Source Code Pro"/>
                          <a:sym typeface="Source Code Pro"/>
                        </a:rPr>
                        <a:t> of the </a:t>
                      </a:r>
                      <a:r>
                        <a:rPr lang="en">
                          <a:solidFill>
                            <a:schemeClr val="accent1"/>
                          </a:solidFill>
                          <a:latin typeface="Source Code Pro"/>
                          <a:ea typeface="Source Code Pro"/>
                          <a:cs typeface="Source Code Pro"/>
                          <a:sym typeface="Source Code Pro"/>
                        </a:rPr>
                        <a:t>HTML document</a:t>
                      </a:r>
                      <a:r>
                        <a:rPr lang="en">
                          <a:solidFill>
                            <a:schemeClr val="dk1"/>
                          </a:solidFill>
                          <a:latin typeface="Source Code Pro"/>
                          <a:ea typeface="Source Code Pro"/>
                          <a:cs typeface="Source Code Pro"/>
                          <a:sym typeface="Source Code Pro"/>
                        </a:rPr>
                        <a:t> --&gt;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      </a:t>
                      </a:r>
                      <a:r>
                        <a:rPr lang="en">
                          <a:solidFill>
                            <a:srgbClr val="9E9E9E"/>
                          </a:solidFill>
                          <a:latin typeface="Source Code Pro"/>
                          <a:ea typeface="Source Code Pro"/>
                          <a:cs typeface="Source Code Pro"/>
                          <a:sym typeface="Source Code Pro"/>
                        </a:rPr>
                        <a:t>&lt;</a:t>
                      </a:r>
                      <a:r>
                        <a:rPr lang="en">
                          <a:solidFill>
                            <a:schemeClr val="accent4"/>
                          </a:solidFill>
                          <a:latin typeface="Source Code Pro"/>
                          <a:ea typeface="Source Code Pro"/>
                          <a:cs typeface="Source Code Pro"/>
                          <a:sym typeface="Source Code Pro"/>
                        </a:rPr>
                        <a:t>head</a:t>
                      </a:r>
                      <a:r>
                        <a:rPr lang="en">
                          <a:solidFill>
                            <a:srgbClr val="9E9E9E"/>
                          </a:solidFill>
                          <a:latin typeface="Source Code Pro"/>
                          <a:ea typeface="Source Code Pro"/>
                          <a:cs typeface="Source Code Pro"/>
                          <a:sym typeface="Source Code Pro"/>
                        </a:rPr>
                        <a:t>&gt;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Contains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metadata</a:t>
                      </a:r>
                      <a:r>
                        <a:rPr lang="en">
                          <a:solidFill>
                            <a:schemeClr val="dk1"/>
                          </a:solidFill>
                          <a:latin typeface="Source Code Pro"/>
                          <a:ea typeface="Source Code Pro"/>
                          <a:cs typeface="Source Code Pro"/>
                          <a:sym typeface="Source Code Pro"/>
                        </a:rPr>
                        <a:t> or background information </a:t>
                      </a:r>
                      <a:endParaRPr>
                        <a:solidFill>
                          <a:schemeClr val="dk1"/>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chemeClr val="accent1"/>
                          </a:solidFill>
                          <a:latin typeface="Source Code Pro"/>
                          <a:ea typeface="Source Code Pro"/>
                          <a:cs typeface="Source Code Pro"/>
                          <a:sym typeface="Source Code Pro"/>
                        </a:rPr>
                        <a:t>of</a:t>
                      </a:r>
                      <a:r>
                        <a:rPr lang="en">
                          <a:solidFill>
                            <a:schemeClr val="dk1"/>
                          </a:solidFill>
                          <a:latin typeface="Source Code Pro"/>
                          <a:ea typeface="Source Code Pro"/>
                          <a:cs typeface="Source Code Pro"/>
                          <a:sym typeface="Source Code Pro"/>
                        </a:rPr>
                        <a:t> the </a:t>
                      </a:r>
                      <a:r>
                        <a:rPr lang="en">
                          <a:solidFill>
                            <a:schemeClr val="accent1"/>
                          </a:solidFill>
                          <a:latin typeface="Source Code Pro"/>
                          <a:ea typeface="Source Code Pro"/>
                          <a:cs typeface="Source Code Pro"/>
                          <a:sym typeface="Source Code Pro"/>
                        </a:rPr>
                        <a:t>site</a:t>
                      </a:r>
                      <a:r>
                        <a:rPr lang="en">
                          <a:solidFill>
                            <a:schemeClr val="accent4"/>
                          </a:solidFill>
                          <a:latin typeface="Source Code Pro"/>
                          <a:ea typeface="Source Code Pro"/>
                          <a:cs typeface="Source Code Pro"/>
                          <a:sym typeface="Source Code Pro"/>
                        </a:rPr>
                        <a:t> </a:t>
                      </a:r>
                      <a:r>
                        <a:rPr lang="en">
                          <a:solidFill>
                            <a:schemeClr val="dk1"/>
                          </a:solidFill>
                          <a:latin typeface="Source Code Pro"/>
                          <a:ea typeface="Source Code Pro"/>
                          <a:cs typeface="Source Code Pro"/>
                          <a:sym typeface="Source Code Pro"/>
                        </a:rPr>
                        <a:t>--&gt;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1025">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            </a:t>
                      </a:r>
                      <a:r>
                        <a:rPr lang="en">
                          <a:solidFill>
                            <a:srgbClr val="9E9E9E"/>
                          </a:solidFill>
                          <a:latin typeface="Source Code Pro"/>
                          <a:ea typeface="Source Code Pro"/>
                          <a:cs typeface="Source Code Pro"/>
                          <a:sym typeface="Source Code Pro"/>
                        </a:rPr>
                        <a:t>&lt;</a:t>
                      </a:r>
                      <a:r>
                        <a:rPr lang="en">
                          <a:solidFill>
                            <a:schemeClr val="accent4"/>
                          </a:solidFill>
                          <a:latin typeface="Source Code Pro"/>
                          <a:ea typeface="Source Code Pro"/>
                          <a:cs typeface="Source Code Pro"/>
                          <a:sym typeface="Source Code Pro"/>
                        </a:rPr>
                        <a:t>title</a:t>
                      </a:r>
                      <a:r>
                        <a:rPr lang="en">
                          <a:solidFill>
                            <a:srgbClr val="9E9E9E"/>
                          </a:solidFill>
                          <a:latin typeface="Source Code Pro"/>
                          <a:ea typeface="Source Code Pro"/>
                          <a:cs typeface="Source Code Pro"/>
                          <a:sym typeface="Source Code Pro"/>
                        </a:rPr>
                        <a:t>&gt;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Declares</a:t>
                      </a:r>
                      <a:r>
                        <a:rPr lang="en">
                          <a:solidFill>
                            <a:schemeClr val="dk1"/>
                          </a:solidFill>
                          <a:latin typeface="Source Code Pro"/>
                          <a:ea typeface="Source Code Pro"/>
                          <a:cs typeface="Source Code Pro"/>
                          <a:sym typeface="Source Code Pro"/>
                        </a:rPr>
                        <a:t> </a:t>
                      </a:r>
                      <a:r>
                        <a:rPr lang="en">
                          <a:solidFill>
                            <a:schemeClr val="accent4"/>
                          </a:solidFill>
                          <a:latin typeface="Source Code Pro"/>
                          <a:ea typeface="Source Code Pro"/>
                          <a:cs typeface="Source Code Pro"/>
                          <a:sym typeface="Source Code Pro"/>
                        </a:rPr>
                        <a:t>name</a:t>
                      </a:r>
                      <a:r>
                        <a:rPr lang="en">
                          <a:solidFill>
                            <a:schemeClr val="dk1"/>
                          </a:solidFill>
                          <a:latin typeface="Source Code Pro"/>
                          <a:ea typeface="Source Code Pro"/>
                          <a:cs typeface="Source Code Pro"/>
                          <a:sym typeface="Source Code Pro"/>
                        </a:rPr>
                        <a:t> of</a:t>
                      </a:r>
                      <a:r>
                        <a:rPr lang="en">
                          <a:solidFill>
                            <a:schemeClr val="accent4"/>
                          </a:solidFill>
                          <a:latin typeface="Source Code Pro"/>
                          <a:ea typeface="Source Code Pro"/>
                          <a:cs typeface="Source Code Pro"/>
                          <a:sym typeface="Source Code Pro"/>
                        </a:rPr>
                        <a:t> </a:t>
                      </a:r>
                      <a:r>
                        <a:rPr lang="en">
                          <a:solidFill>
                            <a:schemeClr val="accent1"/>
                          </a:solidFill>
                          <a:latin typeface="Source Code Pro"/>
                          <a:ea typeface="Source Code Pro"/>
                          <a:cs typeface="Source Code Pro"/>
                          <a:sym typeface="Source Code Pro"/>
                        </a:rPr>
                        <a:t>website</a:t>
                      </a:r>
                      <a:r>
                        <a:rPr lang="en">
                          <a:solidFill>
                            <a:schemeClr val="dk1"/>
                          </a:solidFill>
                          <a:latin typeface="Source Code Pro"/>
                          <a:ea typeface="Source Code Pro"/>
                          <a:cs typeface="Source Code Pro"/>
                          <a:sym typeface="Source Code Pro"/>
                        </a:rPr>
                        <a:t> on the browser tab --&gt;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            </a:t>
                      </a:r>
                      <a:r>
                        <a:rPr lang="en">
                          <a:solidFill>
                            <a:srgbClr val="9E9E9E"/>
                          </a:solidFill>
                          <a:latin typeface="Source Code Pro"/>
                          <a:ea typeface="Source Code Pro"/>
                          <a:cs typeface="Source Code Pro"/>
                          <a:sym typeface="Source Code Pro"/>
                        </a:rPr>
                        <a:t>&lt;</a:t>
                      </a:r>
                      <a:r>
                        <a:rPr lang="en">
                          <a:solidFill>
                            <a:schemeClr val="accent4"/>
                          </a:solidFill>
                          <a:latin typeface="Source Code Pro"/>
                          <a:ea typeface="Source Code Pro"/>
                          <a:cs typeface="Source Code Pro"/>
                          <a:sym typeface="Source Code Pro"/>
                        </a:rPr>
                        <a:t>/title</a:t>
                      </a:r>
                      <a:r>
                        <a:rPr lang="en">
                          <a:solidFill>
                            <a:srgbClr val="9E9E9E"/>
                          </a:solidFill>
                          <a:latin typeface="Source Code Pro"/>
                          <a:ea typeface="Source Code Pro"/>
                          <a:cs typeface="Source Code Pro"/>
                          <a:sym typeface="Source Code Pro"/>
                        </a:rPr>
                        <a:t>&gt;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      </a:t>
                      </a:r>
                      <a:r>
                        <a:rPr lang="en">
                          <a:solidFill>
                            <a:srgbClr val="9E9E9E"/>
                          </a:solidFill>
                          <a:latin typeface="Source Code Pro"/>
                          <a:ea typeface="Source Code Pro"/>
                          <a:cs typeface="Source Code Pro"/>
                          <a:sym typeface="Source Code Pro"/>
                        </a:rPr>
                        <a:t>&lt;</a:t>
                      </a:r>
                      <a:r>
                        <a:rPr lang="en">
                          <a:solidFill>
                            <a:schemeClr val="accent4"/>
                          </a:solidFill>
                          <a:latin typeface="Source Code Pro"/>
                          <a:ea typeface="Source Code Pro"/>
                          <a:cs typeface="Source Code Pro"/>
                          <a:sym typeface="Source Code Pro"/>
                        </a:rPr>
                        <a:t>/head</a:t>
                      </a:r>
                      <a:r>
                        <a:rPr lang="en">
                          <a:solidFill>
                            <a:srgbClr val="9E9E9E"/>
                          </a:solidFill>
                          <a:latin typeface="Source Code Pro"/>
                          <a:ea typeface="Source Code Pro"/>
                          <a:cs typeface="Source Code Pro"/>
                          <a:sym typeface="Source Code Pro"/>
                        </a:rPr>
                        <a:t>&gt;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     </a:t>
                      </a:r>
                      <a:r>
                        <a:rPr lang="en">
                          <a:solidFill>
                            <a:srgbClr val="9E9E9E"/>
                          </a:solidFill>
                          <a:latin typeface="Source Code Pro"/>
                          <a:ea typeface="Source Code Pro"/>
                          <a:cs typeface="Source Code Pro"/>
                          <a:sym typeface="Source Code Pro"/>
                        </a:rPr>
                        <a:t> &lt;</a:t>
                      </a:r>
                      <a:r>
                        <a:rPr lang="en">
                          <a:solidFill>
                            <a:schemeClr val="accent4"/>
                          </a:solidFill>
                          <a:latin typeface="Source Code Pro"/>
                          <a:ea typeface="Source Code Pro"/>
                          <a:cs typeface="Source Code Pro"/>
                          <a:sym typeface="Source Code Pro"/>
                        </a:rPr>
                        <a:t>body</a:t>
                      </a:r>
                      <a:r>
                        <a:rPr lang="en">
                          <a:solidFill>
                            <a:srgbClr val="9E9E9E"/>
                          </a:solidFill>
                          <a:latin typeface="Source Code Pro"/>
                          <a:ea typeface="Source Code Pro"/>
                          <a:cs typeface="Source Code Pro"/>
                          <a:sym typeface="Source Code Pro"/>
                        </a:rPr>
                        <a:t>&gt;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Contains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content</a:t>
                      </a:r>
                      <a:r>
                        <a:rPr lang="en">
                          <a:solidFill>
                            <a:schemeClr val="dk1"/>
                          </a:solidFill>
                          <a:latin typeface="Source Code Pro"/>
                          <a:ea typeface="Source Code Pro"/>
                          <a:cs typeface="Source Code Pro"/>
                          <a:sym typeface="Source Code Pro"/>
                        </a:rPr>
                        <a:t> that appears </a:t>
                      </a:r>
                      <a:r>
                        <a:rPr lang="en">
                          <a:solidFill>
                            <a:schemeClr val="accent1"/>
                          </a:solidFill>
                          <a:latin typeface="Source Code Pro"/>
                          <a:ea typeface="Source Code Pro"/>
                          <a:cs typeface="Source Code Pro"/>
                          <a:sym typeface="Source Code Pro"/>
                        </a:rPr>
                        <a:t>on </a:t>
                      </a:r>
                      <a:r>
                        <a:rPr lang="en">
                          <a:solidFill>
                            <a:schemeClr val="dk1"/>
                          </a:solidFill>
                          <a:latin typeface="Source Code Pro"/>
                          <a:ea typeface="Source Code Pro"/>
                          <a:cs typeface="Source Code Pro"/>
                          <a:sym typeface="Source Code Pro"/>
                        </a:rPr>
                        <a:t>the </a:t>
                      </a:r>
                      <a:r>
                        <a:rPr lang="en">
                          <a:solidFill>
                            <a:schemeClr val="accent1"/>
                          </a:solidFill>
                          <a:latin typeface="Source Code Pro"/>
                          <a:ea typeface="Source Code Pro"/>
                          <a:cs typeface="Source Code Pro"/>
                          <a:sym typeface="Source Code Pro"/>
                        </a:rPr>
                        <a:t>webpage</a:t>
                      </a:r>
                      <a:r>
                        <a:rPr lang="en">
                          <a:solidFill>
                            <a:schemeClr val="dk1"/>
                          </a:solidFill>
                          <a:latin typeface="Source Code Pro"/>
                          <a:ea typeface="Source Code Pro"/>
                          <a:cs typeface="Source Code Pro"/>
                          <a:sym typeface="Source Code Pro"/>
                        </a:rPr>
                        <a:t> --&gt;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     </a:t>
                      </a:r>
                      <a:r>
                        <a:rPr lang="en">
                          <a:solidFill>
                            <a:srgbClr val="9E9E9E"/>
                          </a:solidFill>
                          <a:latin typeface="Source Code Pro"/>
                          <a:ea typeface="Source Code Pro"/>
                          <a:cs typeface="Source Code Pro"/>
                          <a:sym typeface="Source Code Pro"/>
                        </a:rPr>
                        <a:t> &lt;</a:t>
                      </a:r>
                      <a:r>
                        <a:rPr lang="en">
                          <a:solidFill>
                            <a:schemeClr val="accent4"/>
                          </a:solidFill>
                          <a:latin typeface="Source Code Pro"/>
                          <a:ea typeface="Source Code Pro"/>
                          <a:cs typeface="Source Code Pro"/>
                          <a:sym typeface="Source Code Pro"/>
                        </a:rPr>
                        <a:t>/body</a:t>
                      </a:r>
                      <a:r>
                        <a:rPr lang="en">
                          <a:solidFill>
                            <a:srgbClr val="9E9E9E"/>
                          </a:solidFill>
                          <a:latin typeface="Source Code Pro"/>
                          <a:ea typeface="Source Code Pro"/>
                          <a:cs typeface="Source Code Pro"/>
                          <a:sym typeface="Source Code Pro"/>
                        </a:rPr>
                        <a:t>&gt;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a:solidFill>
                            <a:srgbClr val="9E9E9E"/>
                          </a:solidFill>
                          <a:latin typeface="Source Code Pro"/>
                          <a:ea typeface="Source Code Pro"/>
                          <a:cs typeface="Source Code Pro"/>
                          <a:sym typeface="Source Code Pro"/>
                        </a:rPr>
                        <a:t>&lt;</a:t>
                      </a:r>
                      <a:r>
                        <a:rPr lang="en">
                          <a:solidFill>
                            <a:schemeClr val="accent4"/>
                          </a:solidFill>
                          <a:latin typeface="Source Code Pro"/>
                          <a:ea typeface="Source Code Pro"/>
                          <a:cs typeface="Source Code Pro"/>
                          <a:sym typeface="Source Code Pro"/>
                        </a:rPr>
                        <a:t>/html</a:t>
                      </a:r>
                      <a:r>
                        <a:rPr lang="en">
                          <a:solidFill>
                            <a:srgbClr val="9E9E9E"/>
                          </a:solidFill>
                          <a:latin typeface="Source Code Pro"/>
                          <a:ea typeface="Source Code Pro"/>
                          <a:cs typeface="Source Code Pro"/>
                          <a:sym typeface="Source Code Pro"/>
                        </a:rPr>
                        <a:t>&gt;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494" name="Google Shape;494;p41"/>
          <p:cNvGrpSpPr/>
          <p:nvPr/>
        </p:nvGrpSpPr>
        <p:grpSpPr>
          <a:xfrm>
            <a:off x="350039" y="3944000"/>
            <a:ext cx="2536147" cy="887325"/>
            <a:chOff x="880714" y="3731738"/>
            <a:chExt cx="2536147" cy="887325"/>
          </a:xfrm>
        </p:grpSpPr>
        <p:sp>
          <p:nvSpPr>
            <p:cNvPr id="495" name="Google Shape;495;p41"/>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8" name="Google Shape;508;p41"/>
          <p:cNvPicPr preferRelativeResize="0"/>
          <p:nvPr/>
        </p:nvPicPr>
        <p:blipFill rotWithShape="1">
          <a:blip r:embed="rId3">
            <a:alphaModFix/>
          </a:blip>
          <a:srcRect t="2063" b="5412"/>
          <a:stretch/>
        </p:blipFill>
        <p:spPr>
          <a:xfrm>
            <a:off x="2886175" y="1414863"/>
            <a:ext cx="2809875" cy="2529125"/>
          </a:xfrm>
          <a:prstGeom prst="rect">
            <a:avLst/>
          </a:prstGeom>
          <a:noFill/>
          <a:ln>
            <a:noFill/>
          </a:ln>
        </p:spPr>
      </p:pic>
      <p:sp>
        <p:nvSpPr>
          <p:cNvPr id="509" name="Google Shape;509;p41"/>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Headings</a:t>
            </a:r>
            <a:endParaRPr sz="3500">
              <a:solidFill>
                <a:schemeClr val="accent4"/>
              </a:solidFill>
            </a:endParaRPr>
          </a:p>
        </p:txBody>
      </p:sp>
      <p:sp>
        <p:nvSpPr>
          <p:cNvPr id="510" name="Google Shape;510;p41"/>
          <p:cNvSpPr txBox="1"/>
          <p:nvPr/>
        </p:nvSpPr>
        <p:spPr>
          <a:xfrm>
            <a:off x="5759200" y="1790275"/>
            <a:ext cx="35424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Heading tags are helpful to create...headings!</a:t>
            </a:r>
            <a:endParaRPr b="1">
              <a:solidFill>
                <a:schemeClr val="dk1"/>
              </a:solidFill>
              <a:latin typeface="Source Code Pro"/>
              <a:ea typeface="Source Code Pro"/>
              <a:cs typeface="Source Code Pro"/>
              <a:sym typeface="Source Code Pro"/>
            </a:endParaRPr>
          </a:p>
          <a:p>
            <a:pPr marL="457200" lvl="0" indent="-317500" algn="l" rtl="0">
              <a:lnSpc>
                <a:spcPct val="115000"/>
              </a:lnSpc>
              <a:spcBef>
                <a:spcPts val="1000"/>
              </a:spcBef>
              <a:spcAft>
                <a:spcPts val="0"/>
              </a:spcAft>
              <a:buClr>
                <a:schemeClr val="dk1"/>
              </a:buClr>
              <a:buSzPts val="1400"/>
              <a:buFont typeface="Nunito Light"/>
              <a:buChar char="●"/>
            </a:pPr>
            <a:r>
              <a:rPr lang="en">
                <a:solidFill>
                  <a:schemeClr val="accent2"/>
                </a:solidFill>
                <a:latin typeface="Source Code Pro"/>
                <a:ea typeface="Source Code Pro"/>
                <a:cs typeface="Source Code Pro"/>
                <a:sym typeface="Source Code Pro"/>
              </a:rPr>
              <a:t>They range from h1 to h6; h1 being the largest</a:t>
            </a:r>
            <a:endParaRPr>
              <a:solidFill>
                <a:schemeClr val="dk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dk2"/>
              </a:buClr>
              <a:buSzPts val="1400"/>
              <a:buFont typeface="Nunito Light"/>
              <a:buChar char="●"/>
            </a:pPr>
            <a:r>
              <a:rPr lang="en">
                <a:solidFill>
                  <a:schemeClr val="dk2"/>
                </a:solidFill>
                <a:latin typeface="Source Code Pro"/>
                <a:ea typeface="Source Code Pro"/>
                <a:cs typeface="Source Code Pro"/>
                <a:sym typeface="Source Code Pro"/>
              </a:rPr>
              <a:t>Can be modified in CSS to have different fonts, colors, ect. </a:t>
            </a:r>
            <a:endParaRPr>
              <a:solidFill>
                <a:schemeClr val="dk2"/>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accent5"/>
              </a:buClr>
              <a:buSzPts val="1400"/>
              <a:buFont typeface="Nunito Light"/>
              <a:buChar char="●"/>
            </a:pPr>
            <a:r>
              <a:rPr lang="en">
                <a:solidFill>
                  <a:schemeClr val="accent5"/>
                </a:solidFill>
                <a:latin typeface="Source Code Pro"/>
                <a:ea typeface="Source Code Pro"/>
                <a:cs typeface="Source Code Pro"/>
                <a:sym typeface="Source Code Pro"/>
              </a:rPr>
              <a:t>Allows website to look organized</a:t>
            </a:r>
            <a:endParaRPr>
              <a:solidFill>
                <a:schemeClr val="accent5"/>
              </a:solidFill>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pic>
        <p:nvPicPr>
          <p:cNvPr id="511" name="Google Shape;511;p41"/>
          <p:cNvPicPr preferRelativeResize="0"/>
          <p:nvPr/>
        </p:nvPicPr>
        <p:blipFill>
          <a:blip r:embed="rId4">
            <a:alphaModFix/>
          </a:blip>
          <a:stretch>
            <a:fillRect/>
          </a:stretch>
        </p:blipFill>
        <p:spPr>
          <a:xfrm>
            <a:off x="57675" y="1414875"/>
            <a:ext cx="2455536" cy="2529125"/>
          </a:xfrm>
          <a:prstGeom prst="rect">
            <a:avLst/>
          </a:prstGeom>
          <a:noFill/>
          <a:ln>
            <a:noFill/>
          </a:ln>
        </p:spPr>
      </p:pic>
      <p:grpSp>
        <p:nvGrpSpPr>
          <p:cNvPr id="512" name="Google Shape;512;p41"/>
          <p:cNvGrpSpPr/>
          <p:nvPr/>
        </p:nvGrpSpPr>
        <p:grpSpPr>
          <a:xfrm>
            <a:off x="2404372" y="2483396"/>
            <a:ext cx="553928" cy="572702"/>
            <a:chOff x="4676550" y="2160575"/>
            <a:chExt cx="51400" cy="52500"/>
          </a:xfrm>
        </p:grpSpPr>
        <p:sp>
          <p:nvSpPr>
            <p:cNvPr id="513" name="Google Shape;513;p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14" name="Google Shape;514;p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15" name="Google Shape;515;p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grpSp>
        <p:nvGrpSpPr>
          <p:cNvPr id="520" name="Google Shape;520;p42"/>
          <p:cNvGrpSpPr/>
          <p:nvPr/>
        </p:nvGrpSpPr>
        <p:grpSpPr>
          <a:xfrm>
            <a:off x="350039" y="3944000"/>
            <a:ext cx="2536147" cy="887325"/>
            <a:chOff x="880714" y="3731738"/>
            <a:chExt cx="2536147" cy="887325"/>
          </a:xfrm>
        </p:grpSpPr>
        <p:sp>
          <p:nvSpPr>
            <p:cNvPr id="521" name="Google Shape;521;p42"/>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2"/>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42"/>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Lists</a:t>
            </a:r>
            <a:endParaRPr sz="3500">
              <a:solidFill>
                <a:schemeClr val="accent4"/>
              </a:solidFill>
            </a:endParaRPr>
          </a:p>
        </p:txBody>
      </p:sp>
      <p:sp>
        <p:nvSpPr>
          <p:cNvPr id="535" name="Google Shape;535;p42"/>
          <p:cNvSpPr txBox="1"/>
          <p:nvPr/>
        </p:nvSpPr>
        <p:spPr>
          <a:xfrm>
            <a:off x="5759200" y="1790275"/>
            <a:ext cx="3284400" cy="335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Lists are always useful!</a:t>
            </a:r>
            <a:endParaRPr b="1">
              <a:solidFill>
                <a:schemeClr val="dk1"/>
              </a:solidFill>
              <a:latin typeface="Source Code Pro"/>
              <a:ea typeface="Source Code Pro"/>
              <a:cs typeface="Source Code Pro"/>
              <a:sym typeface="Source Code Pro"/>
            </a:endParaRPr>
          </a:p>
          <a:p>
            <a:pPr marL="457200" lvl="0" indent="-317500" algn="l" rtl="0">
              <a:lnSpc>
                <a:spcPct val="115000"/>
              </a:lnSpc>
              <a:spcBef>
                <a:spcPts val="1000"/>
              </a:spcBef>
              <a:spcAft>
                <a:spcPts val="0"/>
              </a:spcAft>
              <a:buClr>
                <a:schemeClr val="dk1"/>
              </a:buClr>
              <a:buSzPts val="1400"/>
              <a:buFont typeface="Nunito Light"/>
              <a:buChar char="●"/>
            </a:pPr>
            <a:r>
              <a:rPr lang="en">
                <a:solidFill>
                  <a:schemeClr val="accent2"/>
                </a:solidFill>
                <a:latin typeface="Source Code Pro"/>
                <a:ea typeface="Source Code Pro"/>
                <a:cs typeface="Source Code Pro"/>
                <a:sym typeface="Source Code Pro"/>
              </a:rPr>
              <a:t>Creates a list of items</a:t>
            </a:r>
            <a:endParaRPr>
              <a:solidFill>
                <a:schemeClr val="dk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dk2"/>
              </a:buClr>
              <a:buSzPts val="1400"/>
              <a:buFont typeface="Nunito Light"/>
              <a:buChar char="●"/>
            </a:pPr>
            <a:r>
              <a:rPr lang="en">
                <a:solidFill>
                  <a:schemeClr val="dk2"/>
                </a:solidFill>
                <a:latin typeface="Source Code Pro"/>
                <a:ea typeface="Source Code Pro"/>
                <a:cs typeface="Source Code Pro"/>
                <a:sym typeface="Source Code Pro"/>
              </a:rPr>
              <a:t>Can be bulleted or numbered</a:t>
            </a:r>
            <a:endParaRPr>
              <a:solidFill>
                <a:schemeClr val="dk2"/>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accent5"/>
              </a:buClr>
              <a:buSzPts val="1400"/>
              <a:buFont typeface="Nunito Light"/>
              <a:buChar char="●"/>
            </a:pPr>
            <a:r>
              <a:rPr lang="en">
                <a:solidFill>
                  <a:schemeClr val="accent5"/>
                </a:solidFill>
                <a:latin typeface="Source Code Pro"/>
                <a:ea typeface="Source Code Pro"/>
                <a:cs typeface="Source Code Pro"/>
                <a:sym typeface="Source Code Pro"/>
              </a:rPr>
              <a:t>Helps with organization and user experience</a:t>
            </a:r>
            <a:endParaRPr>
              <a:solidFill>
                <a:schemeClr val="accent5"/>
              </a:solidFill>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pic>
        <p:nvPicPr>
          <p:cNvPr id="536" name="Google Shape;536;p42"/>
          <p:cNvPicPr preferRelativeResize="0"/>
          <p:nvPr/>
        </p:nvPicPr>
        <p:blipFill>
          <a:blip r:embed="rId3">
            <a:alphaModFix/>
          </a:blip>
          <a:stretch>
            <a:fillRect/>
          </a:stretch>
        </p:blipFill>
        <p:spPr>
          <a:xfrm>
            <a:off x="365150" y="1679927"/>
            <a:ext cx="2342400" cy="2097900"/>
          </a:xfrm>
          <a:prstGeom prst="roundRect">
            <a:avLst>
              <a:gd name="adj" fmla="val 1411"/>
            </a:avLst>
          </a:prstGeom>
          <a:noFill/>
          <a:ln>
            <a:noFill/>
          </a:ln>
        </p:spPr>
      </p:pic>
      <p:pic>
        <p:nvPicPr>
          <p:cNvPr id="537" name="Google Shape;537;p42"/>
          <p:cNvPicPr preferRelativeResize="0"/>
          <p:nvPr/>
        </p:nvPicPr>
        <p:blipFill>
          <a:blip r:embed="rId4">
            <a:alphaModFix/>
          </a:blip>
          <a:stretch>
            <a:fillRect/>
          </a:stretch>
        </p:blipFill>
        <p:spPr>
          <a:xfrm>
            <a:off x="3846304" y="1743850"/>
            <a:ext cx="1304100" cy="1970100"/>
          </a:xfrm>
          <a:prstGeom prst="roundRect">
            <a:avLst>
              <a:gd name="adj" fmla="val 4192"/>
            </a:avLst>
          </a:prstGeom>
          <a:noFill/>
          <a:ln>
            <a:noFill/>
          </a:ln>
        </p:spPr>
      </p:pic>
      <p:grpSp>
        <p:nvGrpSpPr>
          <p:cNvPr id="538" name="Google Shape;538;p42"/>
          <p:cNvGrpSpPr/>
          <p:nvPr/>
        </p:nvGrpSpPr>
        <p:grpSpPr>
          <a:xfrm>
            <a:off x="2922972" y="2442483"/>
            <a:ext cx="553928" cy="572702"/>
            <a:chOff x="4676550" y="2160575"/>
            <a:chExt cx="51400" cy="52500"/>
          </a:xfrm>
        </p:grpSpPr>
        <p:sp>
          <p:nvSpPr>
            <p:cNvPr id="539" name="Google Shape;539;p4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40" name="Google Shape;540;p4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41" name="Google Shape;541;p4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3"/>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Use a paragraph tag!</a:t>
            </a:r>
            <a:endParaRPr sz="3500">
              <a:solidFill>
                <a:schemeClr val="accent4"/>
              </a:solidFill>
            </a:endParaRPr>
          </a:p>
        </p:txBody>
      </p:sp>
      <p:pic>
        <p:nvPicPr>
          <p:cNvPr id="547" name="Google Shape;547;p43"/>
          <p:cNvPicPr preferRelativeResize="0"/>
          <p:nvPr/>
        </p:nvPicPr>
        <p:blipFill>
          <a:blip r:embed="rId3">
            <a:alphaModFix/>
          </a:blip>
          <a:stretch>
            <a:fillRect/>
          </a:stretch>
        </p:blipFill>
        <p:spPr>
          <a:xfrm>
            <a:off x="1645450" y="4187267"/>
            <a:ext cx="7287848" cy="420783"/>
          </a:xfrm>
          <a:prstGeom prst="rect">
            <a:avLst/>
          </a:prstGeom>
          <a:noFill/>
          <a:ln>
            <a:noFill/>
          </a:ln>
        </p:spPr>
      </p:pic>
      <p:pic>
        <p:nvPicPr>
          <p:cNvPr id="548" name="Google Shape;548;p43"/>
          <p:cNvPicPr preferRelativeResize="0"/>
          <p:nvPr/>
        </p:nvPicPr>
        <p:blipFill>
          <a:blip r:embed="rId4">
            <a:alphaModFix/>
          </a:blip>
          <a:stretch>
            <a:fillRect/>
          </a:stretch>
        </p:blipFill>
        <p:spPr>
          <a:xfrm>
            <a:off x="416775" y="1840874"/>
            <a:ext cx="7221126" cy="1890500"/>
          </a:xfrm>
          <a:prstGeom prst="rect">
            <a:avLst/>
          </a:prstGeom>
          <a:noFill/>
          <a:ln>
            <a:noFill/>
          </a:ln>
        </p:spPr>
      </p:pic>
      <p:sp>
        <p:nvSpPr>
          <p:cNvPr id="549" name="Google Shape;549;p43"/>
          <p:cNvSpPr txBox="1"/>
          <p:nvPr/>
        </p:nvSpPr>
        <p:spPr>
          <a:xfrm>
            <a:off x="533850" y="1226075"/>
            <a:ext cx="17112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Source Code Pro"/>
                <a:ea typeface="Source Code Pro"/>
                <a:cs typeface="Source Code Pro"/>
                <a:sym typeface="Source Code Pro"/>
              </a:rPr>
              <a:t>&lt;p&gt;&lt;/p&gt;</a:t>
            </a:r>
            <a:endParaRPr sz="2400" b="1">
              <a:solidFill>
                <a:schemeClr val="dk1"/>
              </a:solidFill>
              <a:latin typeface="Source Code Pro"/>
              <a:ea typeface="Source Code Pro"/>
              <a:cs typeface="Source Code Pro"/>
              <a:sym typeface="Source Code Pro"/>
            </a:endParaRPr>
          </a:p>
          <a:p>
            <a:pPr marL="457200" lvl="0" indent="0" algn="l" rtl="0">
              <a:lnSpc>
                <a:spcPct val="115000"/>
              </a:lnSpc>
              <a:spcBef>
                <a:spcPts val="1000"/>
              </a:spcBef>
              <a:spcAft>
                <a:spcPts val="0"/>
              </a:spcAft>
              <a:buNone/>
            </a:pPr>
            <a:endParaRPr>
              <a:solidFill>
                <a:schemeClr val="accent5"/>
              </a:solidFill>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sp>
        <p:nvSpPr>
          <p:cNvPr id="550" name="Google Shape;550;p43"/>
          <p:cNvSpPr txBox="1"/>
          <p:nvPr/>
        </p:nvSpPr>
        <p:spPr>
          <a:xfrm>
            <a:off x="602650" y="3586375"/>
            <a:ext cx="1271400" cy="11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300" b="1">
                <a:solidFill>
                  <a:schemeClr val="accent2"/>
                </a:solidFill>
                <a:latin typeface="Source Code Pro"/>
                <a:ea typeface="Source Code Pro"/>
                <a:cs typeface="Source Code Pro"/>
                <a:sym typeface="Source Code Pro"/>
              </a:rPr>
              <a:t>↪</a:t>
            </a:r>
            <a:endParaRPr sz="7300" b="1">
              <a:solidFill>
                <a:schemeClr val="accent2"/>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555" name="Google Shape;555;p44"/>
          <p:cNvGrpSpPr/>
          <p:nvPr/>
        </p:nvGrpSpPr>
        <p:grpSpPr>
          <a:xfrm>
            <a:off x="350039" y="3944000"/>
            <a:ext cx="2536147" cy="887325"/>
            <a:chOff x="880714" y="3731738"/>
            <a:chExt cx="2536147" cy="887325"/>
          </a:xfrm>
        </p:grpSpPr>
        <p:sp>
          <p:nvSpPr>
            <p:cNvPr id="556" name="Google Shape;556;p44"/>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4"/>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Buttons</a:t>
            </a:r>
            <a:endParaRPr sz="3500">
              <a:solidFill>
                <a:schemeClr val="accent4"/>
              </a:solidFill>
            </a:endParaRPr>
          </a:p>
        </p:txBody>
      </p:sp>
      <p:sp>
        <p:nvSpPr>
          <p:cNvPr id="570" name="Google Shape;570;p44"/>
          <p:cNvSpPr txBox="1"/>
          <p:nvPr/>
        </p:nvSpPr>
        <p:spPr>
          <a:xfrm>
            <a:off x="5759200" y="1790275"/>
            <a:ext cx="32988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How would a website function without BUTTONS??</a:t>
            </a:r>
            <a:endParaRPr b="1">
              <a:solidFill>
                <a:schemeClr val="dk1"/>
              </a:solidFill>
              <a:latin typeface="Source Code Pro"/>
              <a:ea typeface="Source Code Pro"/>
              <a:cs typeface="Source Code Pro"/>
              <a:sym typeface="Source Code Pro"/>
            </a:endParaRPr>
          </a:p>
          <a:p>
            <a:pPr marL="457200" lvl="0" indent="-317500" algn="l" rtl="0">
              <a:lnSpc>
                <a:spcPct val="115000"/>
              </a:lnSpc>
              <a:spcBef>
                <a:spcPts val="1000"/>
              </a:spcBef>
              <a:spcAft>
                <a:spcPts val="0"/>
              </a:spcAft>
              <a:buClr>
                <a:schemeClr val="dk1"/>
              </a:buClr>
              <a:buSzPts val="1400"/>
              <a:buFont typeface="Nunito Light"/>
              <a:buChar char="●"/>
            </a:pPr>
            <a:r>
              <a:rPr lang="en">
                <a:solidFill>
                  <a:schemeClr val="accent2"/>
                </a:solidFill>
                <a:latin typeface="Source Code Pro"/>
                <a:ea typeface="Source Code Pro"/>
                <a:cs typeface="Source Code Pro"/>
                <a:sym typeface="Source Code Pro"/>
              </a:rPr>
              <a:t>You can create as many buttons as you want</a:t>
            </a:r>
            <a:endParaRPr>
              <a:solidFill>
                <a:schemeClr val="dk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dk2"/>
              </a:buClr>
              <a:buSzPts val="1400"/>
              <a:buFont typeface="Nunito Light"/>
              <a:buChar char="●"/>
            </a:pPr>
            <a:r>
              <a:rPr lang="en">
                <a:solidFill>
                  <a:schemeClr val="dk2"/>
                </a:solidFill>
                <a:latin typeface="Source Code Pro"/>
                <a:ea typeface="Source Code Pro"/>
                <a:cs typeface="Source Code Pro"/>
                <a:sym typeface="Source Code Pro"/>
              </a:rPr>
              <a:t>They can be completely modified by CSS</a:t>
            </a:r>
            <a:endParaRPr>
              <a:solidFill>
                <a:schemeClr val="dk2"/>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accent5"/>
              </a:buClr>
              <a:buSzPts val="1400"/>
              <a:buFont typeface="Nunito Light"/>
              <a:buChar char="●"/>
            </a:pPr>
            <a:r>
              <a:rPr lang="en">
                <a:solidFill>
                  <a:schemeClr val="accent5"/>
                </a:solidFill>
                <a:latin typeface="Source Code Pro"/>
                <a:ea typeface="Source Code Pro"/>
                <a:cs typeface="Source Code Pro"/>
                <a:sym typeface="Source Code Pro"/>
              </a:rPr>
              <a:t>Makes your website more fun and interactive!</a:t>
            </a:r>
            <a:endParaRPr>
              <a:solidFill>
                <a:schemeClr val="accent5"/>
              </a:solidFill>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pic>
        <p:nvPicPr>
          <p:cNvPr id="571" name="Google Shape;571;p44"/>
          <p:cNvPicPr preferRelativeResize="0"/>
          <p:nvPr/>
        </p:nvPicPr>
        <p:blipFill rotWithShape="1">
          <a:blip r:embed="rId3">
            <a:alphaModFix/>
          </a:blip>
          <a:srcRect l="5876" t="15384" r="40258" b="37465"/>
          <a:stretch/>
        </p:blipFill>
        <p:spPr>
          <a:xfrm>
            <a:off x="4219575" y="2341300"/>
            <a:ext cx="1233600" cy="418200"/>
          </a:xfrm>
          <a:prstGeom prst="roundRect">
            <a:avLst>
              <a:gd name="adj" fmla="val 7975"/>
            </a:avLst>
          </a:prstGeom>
          <a:noFill/>
          <a:ln>
            <a:noFill/>
          </a:ln>
        </p:spPr>
      </p:pic>
      <p:pic>
        <p:nvPicPr>
          <p:cNvPr id="572" name="Google Shape;572;p44"/>
          <p:cNvPicPr preferRelativeResize="0"/>
          <p:nvPr/>
        </p:nvPicPr>
        <p:blipFill rotWithShape="1">
          <a:blip r:embed="rId4">
            <a:alphaModFix/>
          </a:blip>
          <a:srcRect r="4507"/>
          <a:stretch/>
        </p:blipFill>
        <p:spPr>
          <a:xfrm>
            <a:off x="34050" y="1890700"/>
            <a:ext cx="3262325" cy="1362075"/>
          </a:xfrm>
          <a:prstGeom prst="rect">
            <a:avLst/>
          </a:prstGeom>
          <a:noFill/>
          <a:ln>
            <a:noFill/>
          </a:ln>
        </p:spPr>
      </p:pic>
      <p:grpSp>
        <p:nvGrpSpPr>
          <p:cNvPr id="573" name="Google Shape;573;p44"/>
          <p:cNvGrpSpPr/>
          <p:nvPr/>
        </p:nvGrpSpPr>
        <p:grpSpPr>
          <a:xfrm>
            <a:off x="3422647" y="2285383"/>
            <a:ext cx="553928" cy="572702"/>
            <a:chOff x="4676550" y="2160575"/>
            <a:chExt cx="51400" cy="52500"/>
          </a:xfrm>
        </p:grpSpPr>
        <p:sp>
          <p:nvSpPr>
            <p:cNvPr id="574" name="Google Shape;574;p4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5" name="Google Shape;575;p4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6" name="Google Shape;576;p4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5"/>
          <p:cNvSpPr txBox="1"/>
          <p:nvPr/>
        </p:nvSpPr>
        <p:spPr>
          <a:xfrm>
            <a:off x="6573575" y="1622725"/>
            <a:ext cx="25857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You can add an </a:t>
            </a:r>
            <a:r>
              <a:rPr lang="en">
                <a:solidFill>
                  <a:schemeClr val="accent2"/>
                </a:solidFill>
                <a:latin typeface="Source Code Pro"/>
                <a:ea typeface="Source Code Pro"/>
                <a:cs typeface="Source Code Pro"/>
                <a:sym typeface="Source Code Pro"/>
              </a:rPr>
              <a:t>informative video</a:t>
            </a:r>
            <a:r>
              <a:rPr lang="en">
                <a:solidFill>
                  <a:schemeClr val="dk1"/>
                </a:solidFill>
                <a:latin typeface="Source Code Pro"/>
                <a:ea typeface="Source Code Pro"/>
                <a:cs typeface="Source Code Pro"/>
                <a:sym typeface="Source Code Pro"/>
              </a:rPr>
              <a:t> to your website!</a:t>
            </a:r>
            <a:endParaRPr b="1">
              <a:solidFill>
                <a:schemeClr val="dk1"/>
              </a:solidFill>
              <a:latin typeface="Source Code Pro"/>
              <a:ea typeface="Source Code Pro"/>
              <a:cs typeface="Source Code Pro"/>
              <a:sym typeface="Source Code Pro"/>
            </a:endParaRPr>
          </a:p>
          <a:p>
            <a:pPr marL="457200" lvl="0" indent="-317500" algn="l" rtl="0">
              <a:lnSpc>
                <a:spcPct val="115000"/>
              </a:lnSpc>
              <a:spcBef>
                <a:spcPts val="1000"/>
              </a:spcBef>
              <a:spcAft>
                <a:spcPts val="0"/>
              </a:spcAft>
              <a:buClr>
                <a:schemeClr val="dk1"/>
              </a:buClr>
              <a:buSzPts val="1400"/>
              <a:buFont typeface="Nunito Light"/>
              <a:buChar char="●"/>
            </a:pPr>
            <a:r>
              <a:rPr lang="en">
                <a:solidFill>
                  <a:schemeClr val="dk1"/>
                </a:solidFill>
                <a:latin typeface="Source Code Pro"/>
                <a:ea typeface="Source Code Pro"/>
                <a:cs typeface="Source Code Pro"/>
                <a:sym typeface="Source Code Pro"/>
              </a:rPr>
              <a:t>Explain your website’s contents  in a </a:t>
            </a:r>
            <a:r>
              <a:rPr lang="en">
                <a:solidFill>
                  <a:schemeClr val="accent2"/>
                </a:solidFill>
                <a:latin typeface="Source Code Pro"/>
                <a:ea typeface="Source Code Pro"/>
                <a:cs typeface="Source Code Pro"/>
                <a:sym typeface="Source Code Pro"/>
              </a:rPr>
              <a:t>concise, interesting</a:t>
            </a:r>
            <a:r>
              <a:rPr lang="en">
                <a:solidFill>
                  <a:schemeClr val="dk1"/>
                </a:solidFill>
                <a:latin typeface="Source Code Pro"/>
                <a:ea typeface="Source Code Pro"/>
                <a:cs typeface="Source Code Pro"/>
                <a:sym typeface="Source Code Pro"/>
              </a:rPr>
              <a:t> way</a:t>
            </a:r>
            <a:endParaRPr>
              <a:solidFill>
                <a:schemeClr val="dk1"/>
              </a:solidFill>
              <a:latin typeface="Source Code Pro"/>
              <a:ea typeface="Source Code Pro"/>
              <a:cs typeface="Source Code Pro"/>
              <a:sym typeface="Source Code Pro"/>
            </a:endParaRPr>
          </a:p>
        </p:txBody>
      </p:sp>
      <p:grpSp>
        <p:nvGrpSpPr>
          <p:cNvPr id="582" name="Google Shape;582;p45"/>
          <p:cNvGrpSpPr/>
          <p:nvPr/>
        </p:nvGrpSpPr>
        <p:grpSpPr>
          <a:xfrm>
            <a:off x="350039" y="3944000"/>
            <a:ext cx="2536147" cy="887325"/>
            <a:chOff x="880714" y="3731738"/>
            <a:chExt cx="2536147" cy="887325"/>
          </a:xfrm>
        </p:grpSpPr>
        <p:sp>
          <p:nvSpPr>
            <p:cNvPr id="583" name="Google Shape;583;p45"/>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45"/>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Videos</a:t>
            </a:r>
            <a:endParaRPr sz="3500">
              <a:solidFill>
                <a:schemeClr val="accent4"/>
              </a:solidFill>
            </a:endParaRPr>
          </a:p>
        </p:txBody>
      </p:sp>
      <p:pic>
        <p:nvPicPr>
          <p:cNvPr id="597" name="Google Shape;597;p45"/>
          <p:cNvPicPr preferRelativeResize="0"/>
          <p:nvPr/>
        </p:nvPicPr>
        <p:blipFill>
          <a:blip r:embed="rId3">
            <a:alphaModFix/>
          </a:blip>
          <a:stretch>
            <a:fillRect/>
          </a:stretch>
        </p:blipFill>
        <p:spPr>
          <a:xfrm>
            <a:off x="231175" y="1922550"/>
            <a:ext cx="3644601" cy="1220950"/>
          </a:xfrm>
          <a:prstGeom prst="rect">
            <a:avLst/>
          </a:prstGeom>
          <a:noFill/>
          <a:ln>
            <a:noFill/>
          </a:ln>
        </p:spPr>
      </p:pic>
      <p:pic>
        <p:nvPicPr>
          <p:cNvPr id="598" name="Google Shape;598;p45"/>
          <p:cNvPicPr preferRelativeResize="0"/>
          <p:nvPr/>
        </p:nvPicPr>
        <p:blipFill rotWithShape="1">
          <a:blip r:embed="rId4">
            <a:alphaModFix/>
          </a:blip>
          <a:srcRect l="2640" t="4184" r="6002" b="6792"/>
          <a:stretch/>
        </p:blipFill>
        <p:spPr>
          <a:xfrm>
            <a:off x="4208325" y="1922550"/>
            <a:ext cx="2362274" cy="1155850"/>
          </a:xfrm>
          <a:prstGeom prst="rect">
            <a:avLst/>
          </a:prstGeom>
          <a:noFill/>
          <a:ln w="9525" cap="flat" cmpd="sng">
            <a:solidFill>
              <a:schemeClr val="dk1"/>
            </a:solidFill>
            <a:prstDash val="solid"/>
            <a:round/>
            <a:headEnd type="none" w="sm" len="sm"/>
            <a:tailEnd type="none" w="sm" len="sm"/>
          </a:ln>
        </p:spPr>
      </p:pic>
      <p:grpSp>
        <p:nvGrpSpPr>
          <p:cNvPr id="599" name="Google Shape;599;p45"/>
          <p:cNvGrpSpPr/>
          <p:nvPr/>
        </p:nvGrpSpPr>
        <p:grpSpPr>
          <a:xfrm>
            <a:off x="3776447" y="2246683"/>
            <a:ext cx="553928" cy="572702"/>
            <a:chOff x="4676550" y="2160575"/>
            <a:chExt cx="51400" cy="52500"/>
          </a:xfrm>
        </p:grpSpPr>
        <p:sp>
          <p:nvSpPr>
            <p:cNvPr id="600" name="Google Shape;600;p4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01" name="Google Shape;601;p4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02" name="Google Shape;602;p4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grpSp>
        <p:nvGrpSpPr>
          <p:cNvPr id="607" name="Google Shape;607;p46"/>
          <p:cNvGrpSpPr/>
          <p:nvPr/>
        </p:nvGrpSpPr>
        <p:grpSpPr>
          <a:xfrm>
            <a:off x="350039" y="3944000"/>
            <a:ext cx="2536147" cy="887325"/>
            <a:chOff x="880714" y="3731738"/>
            <a:chExt cx="2536147" cy="887325"/>
          </a:xfrm>
        </p:grpSpPr>
        <p:sp>
          <p:nvSpPr>
            <p:cNvPr id="608" name="Google Shape;608;p46"/>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6"/>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Images</a:t>
            </a:r>
            <a:endParaRPr sz="3500">
              <a:solidFill>
                <a:schemeClr val="accent4"/>
              </a:solidFill>
            </a:endParaRPr>
          </a:p>
        </p:txBody>
      </p:sp>
      <p:sp>
        <p:nvSpPr>
          <p:cNvPr id="622" name="Google Shape;622;p46"/>
          <p:cNvSpPr txBox="1"/>
          <p:nvPr/>
        </p:nvSpPr>
        <p:spPr>
          <a:xfrm>
            <a:off x="5999100" y="1586050"/>
            <a:ext cx="3058800" cy="289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What is a good website without cat pictures - nothing.</a:t>
            </a:r>
            <a:endParaRPr b="1">
              <a:solidFill>
                <a:schemeClr val="dk1"/>
              </a:solidFill>
              <a:latin typeface="Source Code Pro"/>
              <a:ea typeface="Source Code Pro"/>
              <a:cs typeface="Source Code Pro"/>
              <a:sym typeface="Source Code Pro"/>
            </a:endParaRPr>
          </a:p>
          <a:p>
            <a:pPr marL="457200" lvl="0" indent="-317500" algn="l" rtl="0">
              <a:lnSpc>
                <a:spcPct val="115000"/>
              </a:lnSpc>
              <a:spcBef>
                <a:spcPts val="1000"/>
              </a:spcBef>
              <a:spcAft>
                <a:spcPts val="0"/>
              </a:spcAft>
              <a:buClr>
                <a:schemeClr val="dk1"/>
              </a:buClr>
              <a:buSzPts val="1400"/>
              <a:buFont typeface="Nunito Light"/>
              <a:buChar char="●"/>
            </a:pPr>
            <a:r>
              <a:rPr lang="en">
                <a:solidFill>
                  <a:schemeClr val="accent2"/>
                </a:solidFill>
                <a:latin typeface="Source Code Pro"/>
                <a:ea typeface="Source Code Pro"/>
                <a:cs typeface="Source Code Pro"/>
                <a:sym typeface="Source Code Pro"/>
              </a:rPr>
              <a:t>You can insert as many pictures as you want</a:t>
            </a:r>
            <a:endParaRPr>
              <a:solidFill>
                <a:schemeClr val="dk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dk2"/>
              </a:buClr>
              <a:buSzPts val="1400"/>
              <a:buFont typeface="Nunito Light"/>
              <a:buChar char="●"/>
            </a:pPr>
            <a:r>
              <a:rPr lang="en">
                <a:solidFill>
                  <a:schemeClr val="dk2"/>
                </a:solidFill>
                <a:latin typeface="Source Code Pro"/>
                <a:ea typeface="Source Code Pro"/>
                <a:cs typeface="Source Code Pro"/>
                <a:sym typeface="Source Code Pro"/>
              </a:rPr>
              <a:t>Simply paste the URL in place of the orange lettering (with quotes)</a:t>
            </a:r>
            <a:endParaRPr>
              <a:solidFill>
                <a:schemeClr val="dk2"/>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accent5"/>
              </a:buClr>
              <a:buSzPts val="1400"/>
              <a:buFont typeface="Nunito Light"/>
              <a:buChar char="●"/>
            </a:pPr>
            <a:r>
              <a:rPr lang="en">
                <a:solidFill>
                  <a:schemeClr val="accent5"/>
                </a:solidFill>
                <a:latin typeface="Source Code Pro"/>
                <a:ea typeface="Source Code Pro"/>
                <a:cs typeface="Source Code Pro"/>
                <a:sym typeface="Source Code Pro"/>
              </a:rPr>
              <a:t>The image should show up on your website, and can be centered with CSS</a:t>
            </a:r>
            <a:endParaRPr>
              <a:solidFill>
                <a:schemeClr val="accent5"/>
              </a:solidFill>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grpSp>
        <p:nvGrpSpPr>
          <p:cNvPr id="623" name="Google Shape;623;p46"/>
          <p:cNvGrpSpPr/>
          <p:nvPr/>
        </p:nvGrpSpPr>
        <p:grpSpPr>
          <a:xfrm>
            <a:off x="3730022" y="2454196"/>
            <a:ext cx="553928" cy="572702"/>
            <a:chOff x="4676550" y="2160575"/>
            <a:chExt cx="51400" cy="52500"/>
          </a:xfrm>
        </p:grpSpPr>
        <p:sp>
          <p:nvSpPr>
            <p:cNvPr id="624" name="Google Shape;624;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25" name="Google Shape;625;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26" name="Google Shape;626;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pic>
        <p:nvPicPr>
          <p:cNvPr id="627" name="Google Shape;627;p46"/>
          <p:cNvPicPr preferRelativeResize="0"/>
          <p:nvPr/>
        </p:nvPicPr>
        <p:blipFill>
          <a:blip r:embed="rId3">
            <a:alphaModFix/>
          </a:blip>
          <a:stretch>
            <a:fillRect/>
          </a:stretch>
        </p:blipFill>
        <p:spPr>
          <a:xfrm>
            <a:off x="166850" y="2118150"/>
            <a:ext cx="3422650" cy="1172200"/>
          </a:xfrm>
          <a:prstGeom prst="rect">
            <a:avLst/>
          </a:prstGeom>
          <a:noFill/>
          <a:ln>
            <a:noFill/>
          </a:ln>
        </p:spPr>
      </p:pic>
      <p:pic>
        <p:nvPicPr>
          <p:cNvPr id="628" name="Google Shape;628;p46"/>
          <p:cNvPicPr preferRelativeResize="0"/>
          <p:nvPr/>
        </p:nvPicPr>
        <p:blipFill rotWithShape="1">
          <a:blip r:embed="rId4">
            <a:alphaModFix/>
          </a:blip>
          <a:srcRect t="3293" r="3502" b="4710"/>
          <a:stretch/>
        </p:blipFill>
        <p:spPr>
          <a:xfrm>
            <a:off x="4363550" y="2326125"/>
            <a:ext cx="1278400" cy="816325"/>
          </a:xfrm>
          <a:prstGeom prst="rect">
            <a:avLst/>
          </a:prstGeom>
          <a:noFill/>
          <a:ln>
            <a:noFill/>
          </a:ln>
        </p:spPr>
      </p:pic>
      <p:sp>
        <p:nvSpPr>
          <p:cNvPr id="629" name="Google Shape;629;p46"/>
          <p:cNvSpPr txBox="1"/>
          <p:nvPr/>
        </p:nvSpPr>
        <p:spPr>
          <a:xfrm>
            <a:off x="3440175" y="4065650"/>
            <a:ext cx="2248200" cy="4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I had to delete the URL because of how long it was!</a:t>
            </a:r>
            <a:endParaRPr>
              <a:solidFill>
                <a:schemeClr val="dk1"/>
              </a:solidFill>
              <a:latin typeface="Source Code Pro"/>
              <a:ea typeface="Source Code Pro"/>
              <a:cs typeface="Source Code Pro"/>
              <a:sym typeface="Source Code Pro"/>
            </a:endParaRPr>
          </a:p>
        </p:txBody>
      </p:sp>
      <p:cxnSp>
        <p:nvCxnSpPr>
          <p:cNvPr id="630" name="Google Shape;630;p46"/>
          <p:cNvCxnSpPr>
            <a:stCxn id="629" idx="1"/>
          </p:cNvCxnSpPr>
          <p:nvPr/>
        </p:nvCxnSpPr>
        <p:spPr>
          <a:xfrm rot="10800000">
            <a:off x="2803575" y="3026900"/>
            <a:ext cx="636600" cy="1287300"/>
          </a:xfrm>
          <a:prstGeom prst="straightConnector1">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635" name="Google Shape;635;p47"/>
          <p:cNvGrpSpPr/>
          <p:nvPr/>
        </p:nvGrpSpPr>
        <p:grpSpPr>
          <a:xfrm>
            <a:off x="350039" y="3944000"/>
            <a:ext cx="2536147" cy="887325"/>
            <a:chOff x="880714" y="3731738"/>
            <a:chExt cx="2536147" cy="887325"/>
          </a:xfrm>
        </p:grpSpPr>
        <p:sp>
          <p:nvSpPr>
            <p:cNvPr id="636" name="Google Shape;636;p47"/>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7"/>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7"/>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7"/>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7"/>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7"/>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47"/>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Dividers</a:t>
            </a:r>
            <a:endParaRPr sz="3500">
              <a:solidFill>
                <a:schemeClr val="accent4"/>
              </a:solidFill>
            </a:endParaRPr>
          </a:p>
        </p:txBody>
      </p:sp>
      <p:pic>
        <p:nvPicPr>
          <p:cNvPr id="650" name="Google Shape;650;p47"/>
          <p:cNvPicPr preferRelativeResize="0"/>
          <p:nvPr/>
        </p:nvPicPr>
        <p:blipFill>
          <a:blip r:embed="rId3">
            <a:alphaModFix/>
          </a:blip>
          <a:stretch>
            <a:fillRect/>
          </a:stretch>
        </p:blipFill>
        <p:spPr>
          <a:xfrm>
            <a:off x="1856150" y="2910126"/>
            <a:ext cx="5128200" cy="702900"/>
          </a:xfrm>
          <a:prstGeom prst="roundRect">
            <a:avLst>
              <a:gd name="adj" fmla="val 3244"/>
            </a:avLst>
          </a:prstGeom>
          <a:noFill/>
          <a:ln>
            <a:noFill/>
          </a:ln>
        </p:spPr>
      </p:pic>
      <p:pic>
        <p:nvPicPr>
          <p:cNvPr id="651" name="Google Shape;651;p47"/>
          <p:cNvPicPr preferRelativeResize="0"/>
          <p:nvPr/>
        </p:nvPicPr>
        <p:blipFill>
          <a:blip r:embed="rId4">
            <a:alphaModFix/>
          </a:blip>
          <a:stretch>
            <a:fillRect/>
          </a:stretch>
        </p:blipFill>
        <p:spPr>
          <a:xfrm>
            <a:off x="368700" y="1715675"/>
            <a:ext cx="5128200" cy="677700"/>
          </a:xfrm>
          <a:prstGeom prst="roundRect">
            <a:avLst>
              <a:gd name="adj" fmla="val 5493"/>
            </a:avLst>
          </a:prstGeom>
          <a:noFill/>
          <a:ln>
            <a:noFill/>
          </a:ln>
        </p:spPr>
      </p:pic>
      <p:sp>
        <p:nvSpPr>
          <p:cNvPr id="652" name="Google Shape;652;p47"/>
          <p:cNvSpPr txBox="1"/>
          <p:nvPr/>
        </p:nvSpPr>
        <p:spPr>
          <a:xfrm>
            <a:off x="152400" y="1324175"/>
            <a:ext cx="22842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1"/>
                </a:solidFill>
                <a:latin typeface="Source Code Pro"/>
                <a:ea typeface="Source Code Pro"/>
                <a:cs typeface="Source Code Pro"/>
                <a:sym typeface="Source Code Pro"/>
              </a:rPr>
              <a:t>Without &lt;div&gt;</a:t>
            </a:r>
            <a:endParaRPr sz="1600">
              <a:solidFill>
                <a:schemeClr val="accent1"/>
              </a:solidFill>
              <a:latin typeface="Source Code Pro"/>
              <a:ea typeface="Source Code Pro"/>
              <a:cs typeface="Source Code Pro"/>
              <a:sym typeface="Source Code Pro"/>
            </a:endParaRPr>
          </a:p>
        </p:txBody>
      </p:sp>
      <p:sp>
        <p:nvSpPr>
          <p:cNvPr id="653" name="Google Shape;653;p47"/>
          <p:cNvSpPr txBox="1"/>
          <p:nvPr/>
        </p:nvSpPr>
        <p:spPr>
          <a:xfrm>
            <a:off x="711013" y="2456000"/>
            <a:ext cx="22842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2"/>
                </a:solidFill>
                <a:latin typeface="Source Code Pro"/>
                <a:ea typeface="Source Code Pro"/>
                <a:cs typeface="Source Code Pro"/>
                <a:sym typeface="Source Code Pro"/>
              </a:rPr>
              <a:t>With &lt;div&gt;</a:t>
            </a:r>
            <a:endParaRPr sz="1600">
              <a:solidFill>
                <a:schemeClr val="accent2"/>
              </a:solidFill>
              <a:latin typeface="Source Code Pro"/>
              <a:ea typeface="Source Code Pro"/>
              <a:cs typeface="Source Code Pro"/>
              <a:sym typeface="Source Code Pro"/>
            </a:endParaRPr>
          </a:p>
        </p:txBody>
      </p:sp>
      <p:sp>
        <p:nvSpPr>
          <p:cNvPr id="654" name="Google Shape;654;p47"/>
          <p:cNvSpPr txBox="1"/>
          <p:nvPr/>
        </p:nvSpPr>
        <p:spPr>
          <a:xfrm>
            <a:off x="5677300" y="1360325"/>
            <a:ext cx="3298800" cy="1702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1"/>
              </a:buClr>
              <a:buSzPts val="1400"/>
              <a:buFont typeface="Nunito Light"/>
              <a:buChar char="●"/>
            </a:pPr>
            <a:r>
              <a:rPr lang="en">
                <a:solidFill>
                  <a:schemeClr val="accent1"/>
                </a:solidFill>
                <a:latin typeface="Source Code Pro"/>
                <a:ea typeface="Source Code Pro"/>
                <a:cs typeface="Source Code Pro"/>
                <a:sym typeface="Source Code Pro"/>
              </a:rPr>
              <a:t>Helps with styling</a:t>
            </a:r>
            <a:endParaRPr>
              <a:solidFill>
                <a:schemeClr val="accent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dk2"/>
              </a:buClr>
              <a:buSzPts val="1400"/>
              <a:buFont typeface="Nunito Light"/>
              <a:buChar char="●"/>
            </a:pPr>
            <a:r>
              <a:rPr lang="en">
                <a:solidFill>
                  <a:schemeClr val="dk2"/>
                </a:solidFill>
                <a:latin typeface="Source Code Pro"/>
                <a:ea typeface="Source Code Pro"/>
                <a:cs typeface="Source Code Pro"/>
                <a:sym typeface="Source Code Pro"/>
              </a:rPr>
              <a:t>Makes Website look neater</a:t>
            </a:r>
            <a:endParaRPr>
              <a:solidFill>
                <a:schemeClr val="dk2"/>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accent5"/>
              </a:buClr>
              <a:buSzPts val="1400"/>
              <a:buFont typeface="Nunito Light"/>
              <a:buChar char="●"/>
            </a:pPr>
            <a:r>
              <a:rPr lang="en">
                <a:solidFill>
                  <a:schemeClr val="accent5"/>
                </a:solidFill>
                <a:latin typeface="Source Code Pro"/>
                <a:ea typeface="Source Code Pro"/>
                <a:cs typeface="Source Code Pro"/>
                <a:sym typeface="Source Code Pro"/>
              </a:rPr>
              <a:t>Also helps with positioning</a:t>
            </a:r>
            <a:endParaRPr>
              <a:solidFill>
                <a:schemeClr val="accent5"/>
              </a:solidFill>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sp>
        <p:nvSpPr>
          <p:cNvPr id="655" name="Google Shape;655;p47"/>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000">
              <a:solidFill>
                <a:schemeClr val="accent3"/>
              </a:solidFill>
              <a:latin typeface="Comfortaa"/>
              <a:ea typeface="Comfortaa"/>
              <a:cs typeface="Comfortaa"/>
              <a:sym typeface="Comfortaa"/>
            </a:endParaRPr>
          </a:p>
        </p:txBody>
      </p:sp>
      <p:sp>
        <p:nvSpPr>
          <p:cNvPr id="656" name="Google Shape;656;p47"/>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5000">
              <a:solidFill>
                <a:schemeClr val="accent2"/>
              </a:solidFill>
            </a:endParaRPr>
          </a:p>
        </p:txBody>
      </p:sp>
      <p:sp>
        <p:nvSpPr>
          <p:cNvPr id="657" name="Google Shape;657;p47"/>
          <p:cNvSpPr txBox="1"/>
          <p:nvPr/>
        </p:nvSpPr>
        <p:spPr>
          <a:xfrm>
            <a:off x="8508900" y="4299100"/>
            <a:ext cx="5193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8"/>
          <p:cNvSpPr/>
          <p:nvPr/>
        </p:nvSpPr>
        <p:spPr>
          <a:xfrm>
            <a:off x="0" y="1159075"/>
            <a:ext cx="733800" cy="409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txBox="1">
            <a:spLocks noGrp="1"/>
          </p:cNvSpPr>
          <p:nvPr>
            <p:ph type="title"/>
          </p:nvPr>
        </p:nvSpPr>
        <p:spPr>
          <a:xfrm>
            <a:off x="339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rPr>
              <a:t>CSS </a:t>
            </a:r>
            <a:r>
              <a:rPr lang="en"/>
              <a:t>Structure</a:t>
            </a:r>
            <a:endParaRPr/>
          </a:p>
        </p:txBody>
      </p:sp>
      <p:graphicFrame>
        <p:nvGraphicFramePr>
          <p:cNvPr id="664" name="Google Shape;664;p48"/>
          <p:cNvGraphicFramePr/>
          <p:nvPr/>
        </p:nvGraphicFramePr>
        <p:xfrm>
          <a:off x="0" y="1159075"/>
          <a:ext cx="9144000" cy="4341665"/>
        </p:xfrm>
        <a:graphic>
          <a:graphicData uri="http://schemas.openxmlformats.org/drawingml/2006/table">
            <a:tbl>
              <a:tblPr>
                <a:noFill/>
                <a:tableStyleId>{5C9FB87D-F013-4EC7-BCB8-899024202ADC}</a:tableStyleId>
              </a:tblPr>
              <a:tblGrid>
                <a:gridCol w="2678450">
                  <a:extLst>
                    <a:ext uri="{9D8B030D-6E8A-4147-A177-3AD203B41FA5}">
                      <a16:colId xmlns:a16="http://schemas.microsoft.com/office/drawing/2014/main" val="20000"/>
                    </a:ext>
                  </a:extLst>
                </a:gridCol>
                <a:gridCol w="6465550">
                  <a:extLst>
                    <a:ext uri="{9D8B030D-6E8A-4147-A177-3AD203B41FA5}">
                      <a16:colId xmlns:a16="http://schemas.microsoft.com/office/drawing/2014/main" val="20001"/>
                    </a:ext>
                  </a:extLst>
                </a:gridCol>
              </a:tblGrid>
              <a:tr h="53335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styles.</a:t>
                      </a:r>
                      <a:r>
                        <a:rPr lang="en">
                          <a:solidFill>
                            <a:srgbClr val="6D9EEB"/>
                          </a:solidFill>
                          <a:latin typeface="Source Code Pro"/>
                          <a:ea typeface="Source Code Pro"/>
                          <a:cs typeface="Source Code Pro"/>
                          <a:sym typeface="Source Code Pro"/>
                        </a:rPr>
                        <a:t>css</a:t>
                      </a:r>
                      <a:endParaRPr>
                        <a:solidFill>
                          <a:srgbClr val="6D9EEB"/>
                        </a:solidFill>
                        <a:latin typeface="Source Code Pro"/>
                        <a:ea typeface="Source Code Pro"/>
                        <a:cs typeface="Source Code Pro"/>
                        <a:sym typeface="Source Code Pro"/>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Tells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browser</a:t>
                      </a:r>
                      <a:r>
                        <a:rPr lang="en">
                          <a:solidFill>
                            <a:schemeClr val="dk1"/>
                          </a:solidFill>
                          <a:latin typeface="Source Code Pro"/>
                          <a:ea typeface="Source Code Pro"/>
                          <a:cs typeface="Source Code Pro"/>
                          <a:sym typeface="Source Code Pro"/>
                        </a:rPr>
                        <a:t> that this is a </a:t>
                      </a:r>
                      <a:r>
                        <a:rPr lang="en">
                          <a:solidFill>
                            <a:schemeClr val="accent1"/>
                          </a:solidFill>
                          <a:latin typeface="Source Code Pro"/>
                          <a:ea typeface="Source Code Pro"/>
                          <a:cs typeface="Source Code Pro"/>
                          <a:sym typeface="Source Code Pro"/>
                        </a:rPr>
                        <a:t>CSS document</a:t>
                      </a:r>
                      <a:r>
                        <a:rPr lang="en">
                          <a:solidFill>
                            <a:schemeClr val="dk1"/>
                          </a:solidFill>
                          <a:latin typeface="Source Code Pro"/>
                          <a:ea typeface="Source Code Pro"/>
                          <a:cs typeface="Source Code Pro"/>
                          <a:sym typeface="Source Code Pro"/>
                        </a:rPr>
                        <a:t> --&gt;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chemeClr val="accent5"/>
                          </a:solidFill>
                          <a:latin typeface="Source Code Pro"/>
                          <a:ea typeface="Source Code Pro"/>
                          <a:cs typeface="Source Code Pro"/>
                          <a:sym typeface="Source Code Pro"/>
                        </a:rPr>
                        <a:t>.button{</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Tells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program </a:t>
                      </a:r>
                      <a:r>
                        <a:rPr lang="en">
                          <a:solidFill>
                            <a:schemeClr val="accent1"/>
                          </a:solidFill>
                          <a:latin typeface="Source Code Pro"/>
                          <a:ea typeface="Source Code Pro"/>
                          <a:cs typeface="Source Code Pro"/>
                          <a:sym typeface="Source Code Pro"/>
                        </a:rPr>
                        <a:t>what </a:t>
                      </a:r>
                      <a:r>
                        <a:rPr lang="en">
                          <a:solidFill>
                            <a:schemeClr val="dk1"/>
                          </a:solidFill>
                          <a:latin typeface="Source Code Pro"/>
                          <a:ea typeface="Source Code Pro"/>
                          <a:cs typeface="Source Code Pro"/>
                          <a:sym typeface="Source Code Pro"/>
                        </a:rPr>
                        <a:t>is being </a:t>
                      </a:r>
                      <a:r>
                        <a:rPr lang="en">
                          <a:solidFill>
                            <a:schemeClr val="accent1"/>
                          </a:solidFill>
                          <a:latin typeface="Source Code Pro"/>
                          <a:ea typeface="Source Code Pro"/>
                          <a:cs typeface="Source Code Pro"/>
                          <a:sym typeface="Source Code Pro"/>
                        </a:rPr>
                        <a:t>edited</a:t>
                      </a:r>
                      <a:r>
                        <a:rPr lang="en">
                          <a:solidFill>
                            <a:schemeClr val="dk1"/>
                          </a:solidFill>
                          <a:latin typeface="Source Code Pro"/>
                          <a:ea typeface="Source Code Pro"/>
                          <a:cs typeface="Source Code Pro"/>
                          <a:sym typeface="Source Code Pro"/>
                        </a:rPr>
                        <a:t>--&gt;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font-size:</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Changes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font </a:t>
                      </a:r>
                      <a:r>
                        <a:rPr lang="en">
                          <a:solidFill>
                            <a:schemeClr val="accent1"/>
                          </a:solidFill>
                          <a:latin typeface="Source Code Pro"/>
                          <a:ea typeface="Source Code Pro"/>
                          <a:cs typeface="Source Code Pro"/>
                          <a:sym typeface="Source Code Pro"/>
                        </a:rPr>
                        <a:t>size</a:t>
                      </a:r>
                      <a:r>
                        <a:rPr lang="en">
                          <a:solidFill>
                            <a:schemeClr val="dk1"/>
                          </a:solidFill>
                          <a:latin typeface="Source Code Pro"/>
                          <a:ea typeface="Source Code Pro"/>
                          <a:cs typeface="Source Code Pro"/>
                          <a:sym typeface="Source Code Pro"/>
                        </a:rPr>
                        <a:t>--&gt;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25275">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background-color:</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Changes</a:t>
                      </a:r>
                      <a:r>
                        <a:rPr lang="en">
                          <a:solidFill>
                            <a:schemeClr val="dk1"/>
                          </a:solidFill>
                          <a:latin typeface="Source Code Pro"/>
                          <a:ea typeface="Source Code Pro"/>
                          <a:cs typeface="Source Code Pro"/>
                          <a:sym typeface="Source Code Pro"/>
                        </a:rPr>
                        <a:t> the </a:t>
                      </a:r>
                      <a:r>
                        <a:rPr lang="en">
                          <a:solidFill>
                            <a:schemeClr val="accent1"/>
                          </a:solidFill>
                          <a:latin typeface="Source Code Pro"/>
                          <a:ea typeface="Source Code Pro"/>
                          <a:cs typeface="Source Code Pro"/>
                          <a:sym typeface="Source Code Pro"/>
                        </a:rPr>
                        <a:t>color </a:t>
                      </a:r>
                      <a:r>
                        <a:rPr lang="en">
                          <a:solidFill>
                            <a:schemeClr val="dk1"/>
                          </a:solidFill>
                          <a:latin typeface="Source Code Pro"/>
                          <a:ea typeface="Source Code Pro"/>
                          <a:cs typeface="Source Code Pro"/>
                          <a:sym typeface="Source Code Pro"/>
                        </a:rPr>
                        <a:t>of the object</a:t>
                      </a:r>
                      <a:r>
                        <a:rPr lang="en">
                          <a:solidFill>
                            <a:schemeClr val="accent4"/>
                          </a:solidFill>
                          <a:latin typeface="Source Code Pro"/>
                          <a:ea typeface="Source Code Pro"/>
                          <a:cs typeface="Source Code Pro"/>
                          <a:sym typeface="Source Code Pro"/>
                        </a:rPr>
                        <a:t> </a:t>
                      </a:r>
                      <a:r>
                        <a:rPr lang="en">
                          <a:solidFill>
                            <a:schemeClr val="dk1"/>
                          </a:solidFill>
                          <a:latin typeface="Source Code Pro"/>
                          <a:ea typeface="Source Code Pro"/>
                          <a:cs typeface="Source Code Pro"/>
                          <a:sym typeface="Source Code Pro"/>
                        </a:rPr>
                        <a:t>--&gt;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1025">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color</a:t>
                      </a:r>
                      <a:r>
                        <a:rPr lang="en">
                          <a:solidFill>
                            <a:srgbClr val="9E9E9E"/>
                          </a:solidFill>
                          <a:latin typeface="Source Code Pro"/>
                          <a:ea typeface="Source Code Pro"/>
                          <a:cs typeface="Source Code Pro"/>
                          <a:sym typeface="Source Code Pro"/>
                        </a:rPr>
                        <a: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Changes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font </a:t>
                      </a:r>
                      <a:r>
                        <a:rPr lang="en">
                          <a:solidFill>
                            <a:schemeClr val="accent1"/>
                          </a:solidFill>
                          <a:latin typeface="Source Code Pro"/>
                          <a:ea typeface="Source Code Pro"/>
                          <a:cs typeface="Source Code Pro"/>
                          <a:sym typeface="Source Code Pro"/>
                        </a:rPr>
                        <a:t>color</a:t>
                      </a:r>
                      <a:r>
                        <a:rPr lang="en">
                          <a:solidFill>
                            <a:schemeClr val="dk1"/>
                          </a:solidFill>
                          <a:latin typeface="Source Code Pro"/>
                          <a:ea typeface="Source Code Pro"/>
                          <a:cs typeface="Source Code Pro"/>
                          <a:sym typeface="Source Code Pro"/>
                        </a:rPr>
                        <a:t>--&gt;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padding-left:</a:t>
                      </a:r>
                      <a:endParaRPr>
                        <a:solidFill>
                          <a:srgbClr val="9E9E9E"/>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Chooses</a:t>
                      </a:r>
                      <a:r>
                        <a:rPr lang="en">
                          <a:solidFill>
                            <a:schemeClr val="dk1"/>
                          </a:solidFill>
                          <a:latin typeface="Source Code Pro"/>
                          <a:ea typeface="Source Code Pro"/>
                          <a:cs typeface="Source Code Pro"/>
                          <a:sym typeface="Source Code Pro"/>
                        </a:rPr>
                        <a:t> the amount of </a:t>
                      </a:r>
                      <a:r>
                        <a:rPr lang="en">
                          <a:solidFill>
                            <a:schemeClr val="accent4"/>
                          </a:solidFill>
                          <a:latin typeface="Source Code Pro"/>
                          <a:ea typeface="Source Code Pro"/>
                          <a:cs typeface="Source Code Pro"/>
                          <a:sym typeface="Source Code Pro"/>
                        </a:rPr>
                        <a:t>padding </a:t>
                      </a:r>
                      <a:r>
                        <a:rPr lang="en">
                          <a:solidFill>
                            <a:schemeClr val="dk1"/>
                          </a:solidFill>
                          <a:latin typeface="Source Code Pro"/>
                          <a:ea typeface="Source Code Pro"/>
                          <a:cs typeface="Source Code Pro"/>
                          <a:sym typeface="Source Code Pro"/>
                        </a:rPr>
                        <a:t>on the</a:t>
                      </a:r>
                      <a:r>
                        <a:rPr lang="en">
                          <a:solidFill>
                            <a:schemeClr val="accent1"/>
                          </a:solidFill>
                          <a:latin typeface="Source Code Pro"/>
                          <a:ea typeface="Source Code Pro"/>
                          <a:cs typeface="Source Code Pro"/>
                          <a:sym typeface="Source Code Pro"/>
                        </a:rPr>
                        <a:t> specified side</a:t>
                      </a:r>
                      <a:r>
                        <a:rPr lang="en">
                          <a:solidFill>
                            <a:schemeClr val="dk1"/>
                          </a:solidFill>
                          <a:latin typeface="Source Code Pro"/>
                          <a:ea typeface="Source Code Pro"/>
                          <a:cs typeface="Source Code Pro"/>
                          <a:sym typeface="Source Code Pro"/>
                        </a:rPr>
                        <a:t>--&gt;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font-weight: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Chooses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boldness </a:t>
                      </a:r>
                      <a:r>
                        <a:rPr lang="en">
                          <a:solidFill>
                            <a:schemeClr val="dk1"/>
                          </a:solidFill>
                          <a:latin typeface="Source Code Pro"/>
                          <a:ea typeface="Source Code Pro"/>
                          <a:cs typeface="Source Code Pro"/>
                          <a:sym typeface="Source Code Pro"/>
                        </a:rPr>
                        <a:t>of the </a:t>
                      </a:r>
                      <a:r>
                        <a:rPr lang="en">
                          <a:solidFill>
                            <a:schemeClr val="accent1"/>
                          </a:solidFill>
                          <a:latin typeface="Source Code Pro"/>
                          <a:ea typeface="Source Code Pro"/>
                          <a:cs typeface="Source Code Pro"/>
                          <a:sym typeface="Source Code Pro"/>
                        </a:rPr>
                        <a:t>font</a:t>
                      </a:r>
                      <a:r>
                        <a:rPr lang="en">
                          <a:solidFill>
                            <a:schemeClr val="dk1"/>
                          </a:solidFill>
                          <a:latin typeface="Source Code Pro"/>
                          <a:ea typeface="Source Code Pro"/>
                          <a:cs typeface="Source Code Pro"/>
                          <a:sym typeface="Source Code Pro"/>
                        </a:rPr>
                        <a:t>--&gt;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border:</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Chooses</a:t>
                      </a:r>
                      <a:r>
                        <a:rPr lang="en">
                          <a:solidFill>
                            <a:schemeClr val="dk1"/>
                          </a:solidFill>
                          <a:latin typeface="Source Code Pro"/>
                          <a:ea typeface="Source Code Pro"/>
                          <a:cs typeface="Source Code Pro"/>
                          <a:sym typeface="Source Code Pro"/>
                        </a:rPr>
                        <a:t> the </a:t>
                      </a:r>
                      <a:r>
                        <a:rPr lang="en">
                          <a:solidFill>
                            <a:schemeClr val="accent4"/>
                          </a:solidFill>
                          <a:latin typeface="Source Code Pro"/>
                          <a:ea typeface="Source Code Pro"/>
                          <a:cs typeface="Source Code Pro"/>
                          <a:sym typeface="Source Code Pro"/>
                        </a:rPr>
                        <a:t>border </a:t>
                      </a:r>
                      <a:r>
                        <a:rPr lang="en">
                          <a:solidFill>
                            <a:schemeClr val="dk1"/>
                          </a:solidFill>
                          <a:latin typeface="Source Code Pro"/>
                          <a:ea typeface="Source Code Pro"/>
                          <a:cs typeface="Source Code Pro"/>
                          <a:sym typeface="Source Code Pro"/>
                        </a:rPr>
                        <a:t>thickness </a:t>
                      </a:r>
                      <a:r>
                        <a:rPr lang="en">
                          <a:solidFill>
                            <a:schemeClr val="accent1"/>
                          </a:solidFill>
                          <a:latin typeface="Source Code Pro"/>
                          <a:ea typeface="Source Code Pro"/>
                          <a:cs typeface="Source Code Pro"/>
                          <a:sym typeface="Source Code Pro"/>
                        </a:rPr>
                        <a:t>OR </a:t>
                      </a:r>
                      <a:r>
                        <a:rPr lang="en">
                          <a:solidFill>
                            <a:schemeClr val="accent4"/>
                          </a:solidFill>
                          <a:latin typeface="Source Code Pro"/>
                          <a:ea typeface="Source Code Pro"/>
                          <a:cs typeface="Source Code Pro"/>
                          <a:sym typeface="Source Code Pro"/>
                        </a:rPr>
                        <a:t>no border</a:t>
                      </a:r>
                      <a:r>
                        <a:rPr lang="en">
                          <a:solidFill>
                            <a:schemeClr val="dk1"/>
                          </a:solidFill>
                          <a:latin typeface="Source Code Pro"/>
                          <a:ea typeface="Source Code Pro"/>
                          <a:cs typeface="Source Code Pro"/>
                          <a:sym typeface="Source Code Pro"/>
                        </a:rPr>
                        <a:t> at all--&gt;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margin-left:</a:t>
                      </a:r>
                      <a:r>
                        <a:rPr lang="en">
                          <a:solidFill>
                            <a:schemeClr val="accent5"/>
                          </a:solidFill>
                          <a:latin typeface="Source Code Pro"/>
                          <a:ea typeface="Source Code Pro"/>
                          <a:cs typeface="Source Code Pro"/>
                          <a:sym typeface="Source Code Pro"/>
                        </a:rPr>
                        <a:t>}</a:t>
                      </a:r>
                      <a:endParaRPr>
                        <a:solidFill>
                          <a:schemeClr val="accent5"/>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&lt;!-- </a:t>
                      </a:r>
                      <a:r>
                        <a:rPr lang="en">
                          <a:solidFill>
                            <a:schemeClr val="dk1"/>
                          </a:solidFill>
                          <a:highlight>
                            <a:schemeClr val="accent4"/>
                          </a:highlight>
                          <a:latin typeface="Source Code Pro"/>
                          <a:ea typeface="Source Code Pro"/>
                          <a:cs typeface="Source Code Pro"/>
                          <a:sym typeface="Source Code Pro"/>
                        </a:rPr>
                        <a:t>Chooses</a:t>
                      </a:r>
                      <a:r>
                        <a:rPr lang="en">
                          <a:solidFill>
                            <a:schemeClr val="dk1"/>
                          </a:solidFill>
                          <a:latin typeface="Source Code Pro"/>
                          <a:ea typeface="Source Code Pro"/>
                          <a:cs typeface="Source Code Pro"/>
                          <a:sym typeface="Source Code Pro"/>
                        </a:rPr>
                        <a:t> the size of the </a:t>
                      </a:r>
                      <a:r>
                        <a:rPr lang="en">
                          <a:solidFill>
                            <a:schemeClr val="accent4"/>
                          </a:solidFill>
                          <a:latin typeface="Source Code Pro"/>
                          <a:ea typeface="Source Code Pro"/>
                          <a:cs typeface="Source Code Pro"/>
                          <a:sym typeface="Source Code Pro"/>
                        </a:rPr>
                        <a:t>spacing </a:t>
                      </a:r>
                      <a:r>
                        <a:rPr lang="en">
                          <a:solidFill>
                            <a:schemeClr val="dk1"/>
                          </a:solidFill>
                          <a:latin typeface="Source Code Pro"/>
                          <a:ea typeface="Source Code Pro"/>
                          <a:cs typeface="Source Code Pro"/>
                          <a:sym typeface="Source Code Pro"/>
                        </a:rPr>
                        <a:t>is </a:t>
                      </a:r>
                      <a:r>
                        <a:rPr lang="en">
                          <a:solidFill>
                            <a:schemeClr val="accent1"/>
                          </a:solidFill>
                          <a:latin typeface="Source Code Pro"/>
                          <a:ea typeface="Source Code Pro"/>
                          <a:cs typeface="Source Code Pro"/>
                          <a:sym typeface="Source Code Pro"/>
                        </a:rPr>
                        <a:t>between</a:t>
                      </a:r>
                      <a:r>
                        <a:rPr lang="en">
                          <a:solidFill>
                            <a:schemeClr val="dk1"/>
                          </a:solidFill>
                          <a:latin typeface="Source Code Pro"/>
                          <a:ea typeface="Source Code Pro"/>
                          <a:cs typeface="Source Code Pro"/>
                          <a:sym typeface="Source Code Pro"/>
                        </a:rPr>
                        <a:t> an object on the </a:t>
                      </a:r>
                      <a:r>
                        <a:rPr lang="en">
                          <a:solidFill>
                            <a:schemeClr val="accent1"/>
                          </a:solidFill>
                          <a:latin typeface="Source Code Pro"/>
                          <a:ea typeface="Source Code Pro"/>
                          <a:cs typeface="Source Code Pro"/>
                          <a:sym typeface="Source Code Pro"/>
                        </a:rPr>
                        <a:t>specified side</a:t>
                      </a:r>
                      <a:r>
                        <a:rPr lang="en">
                          <a:solidFill>
                            <a:schemeClr val="dk1"/>
                          </a:solidFill>
                          <a:latin typeface="Source Code Pro"/>
                          <a:ea typeface="Source Code Pro"/>
                          <a:cs typeface="Source Code Pro"/>
                          <a:sym typeface="Source Code Pro"/>
                        </a:rPr>
                        <a:t>--&gt;</a:t>
                      </a:r>
                      <a:endParaRPr>
                        <a:solidFill>
                          <a:schemeClr val="dk1"/>
                        </a:solidFill>
                        <a:latin typeface="Source Code Pro"/>
                        <a:ea typeface="Source Code Pro"/>
                        <a:cs typeface="Source Code Pro"/>
                        <a:sym typeface="Source Code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49"/>
          <p:cNvGrpSpPr/>
          <p:nvPr/>
        </p:nvGrpSpPr>
        <p:grpSpPr>
          <a:xfrm>
            <a:off x="350039" y="3944000"/>
            <a:ext cx="2536147" cy="887325"/>
            <a:chOff x="880714" y="3731738"/>
            <a:chExt cx="2536147" cy="887325"/>
          </a:xfrm>
        </p:grpSpPr>
        <p:sp>
          <p:nvSpPr>
            <p:cNvPr id="670" name="Google Shape;670;p49"/>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9"/>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Colors</a:t>
            </a:r>
            <a:endParaRPr sz="3500">
              <a:solidFill>
                <a:schemeClr val="accent4"/>
              </a:solidFill>
            </a:endParaRPr>
          </a:p>
        </p:txBody>
      </p:sp>
      <p:sp>
        <p:nvSpPr>
          <p:cNvPr id="684" name="Google Shape;684;p49"/>
          <p:cNvSpPr txBox="1"/>
          <p:nvPr/>
        </p:nvSpPr>
        <p:spPr>
          <a:xfrm>
            <a:off x="5759200" y="1790275"/>
            <a:ext cx="32988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With every website comes a good color scheme!</a:t>
            </a:r>
            <a:endParaRPr b="1">
              <a:solidFill>
                <a:schemeClr val="dk1"/>
              </a:solidFill>
              <a:latin typeface="Source Code Pro"/>
              <a:ea typeface="Source Code Pro"/>
              <a:cs typeface="Source Code Pro"/>
              <a:sym typeface="Source Code Pro"/>
            </a:endParaRPr>
          </a:p>
          <a:p>
            <a:pPr marL="457200" lvl="0" indent="-317500" algn="l" rtl="0">
              <a:lnSpc>
                <a:spcPct val="115000"/>
              </a:lnSpc>
              <a:spcBef>
                <a:spcPts val="1000"/>
              </a:spcBef>
              <a:spcAft>
                <a:spcPts val="0"/>
              </a:spcAft>
              <a:buClr>
                <a:schemeClr val="dk1"/>
              </a:buClr>
              <a:buSzPts val="1400"/>
              <a:buFont typeface="Nunito Light"/>
              <a:buChar char="●"/>
            </a:pPr>
            <a:r>
              <a:rPr lang="en">
                <a:solidFill>
                  <a:schemeClr val="accent2"/>
                </a:solidFill>
                <a:latin typeface="Source Code Pro"/>
                <a:ea typeface="Source Code Pro"/>
                <a:cs typeface="Source Code Pro"/>
                <a:sym typeface="Source Code Pro"/>
              </a:rPr>
              <a:t>You can design or edit as many aspects as you want/are in your website</a:t>
            </a:r>
            <a:endParaRPr>
              <a:solidFill>
                <a:schemeClr val="dk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dk2"/>
              </a:buClr>
              <a:buSzPts val="1400"/>
              <a:buFont typeface="Nunito Light"/>
              <a:buChar char="●"/>
            </a:pPr>
            <a:r>
              <a:rPr lang="en">
                <a:solidFill>
                  <a:schemeClr val="dk2"/>
                </a:solidFill>
                <a:latin typeface="Source Code Pro"/>
                <a:ea typeface="Source Code Pro"/>
                <a:cs typeface="Source Code Pro"/>
                <a:sym typeface="Source Code Pro"/>
              </a:rPr>
              <a:t>You MUST LINK YOUR CSS TO YOUR HTML</a:t>
            </a:r>
            <a:endParaRPr>
              <a:solidFill>
                <a:schemeClr val="dk2"/>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accent5"/>
              </a:buClr>
              <a:buSzPts val="1400"/>
              <a:buFont typeface="Nunito Light"/>
              <a:buChar char="●"/>
            </a:pPr>
            <a:r>
              <a:rPr lang="en">
                <a:solidFill>
                  <a:schemeClr val="accent5"/>
                </a:solidFill>
                <a:latin typeface="Source Code Pro"/>
                <a:ea typeface="Source Code Pro"/>
                <a:cs typeface="Source Code Pro"/>
                <a:sym typeface="Source Code Pro"/>
              </a:rPr>
              <a:t>Helps brighten up your website for viewers</a:t>
            </a:r>
            <a:endParaRPr>
              <a:solidFill>
                <a:schemeClr val="accent5"/>
              </a:solidFill>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grpSp>
        <p:nvGrpSpPr>
          <p:cNvPr id="685" name="Google Shape;685;p49"/>
          <p:cNvGrpSpPr/>
          <p:nvPr/>
        </p:nvGrpSpPr>
        <p:grpSpPr>
          <a:xfrm>
            <a:off x="2950997" y="2194533"/>
            <a:ext cx="553928" cy="572702"/>
            <a:chOff x="4676550" y="2160575"/>
            <a:chExt cx="51400" cy="52500"/>
          </a:xfrm>
        </p:grpSpPr>
        <p:sp>
          <p:nvSpPr>
            <p:cNvPr id="686" name="Google Shape;686;p4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87" name="Google Shape;687;p4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88" name="Google Shape;688;p4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pic>
        <p:nvPicPr>
          <p:cNvPr id="689" name="Google Shape;689;p49"/>
          <p:cNvPicPr preferRelativeResize="0"/>
          <p:nvPr/>
        </p:nvPicPr>
        <p:blipFill>
          <a:blip r:embed="rId3">
            <a:alphaModFix/>
          </a:blip>
          <a:stretch>
            <a:fillRect/>
          </a:stretch>
        </p:blipFill>
        <p:spPr>
          <a:xfrm>
            <a:off x="182825" y="1956988"/>
            <a:ext cx="2514600" cy="1047750"/>
          </a:xfrm>
          <a:prstGeom prst="rect">
            <a:avLst/>
          </a:prstGeom>
          <a:noFill/>
          <a:ln>
            <a:noFill/>
          </a:ln>
        </p:spPr>
      </p:pic>
      <p:pic>
        <p:nvPicPr>
          <p:cNvPr id="690" name="Google Shape;690;p49"/>
          <p:cNvPicPr preferRelativeResize="0"/>
          <p:nvPr/>
        </p:nvPicPr>
        <p:blipFill rotWithShape="1">
          <a:blip r:embed="rId4">
            <a:alphaModFix/>
          </a:blip>
          <a:srcRect l="3613" r="4912" b="7680"/>
          <a:stretch/>
        </p:blipFill>
        <p:spPr>
          <a:xfrm>
            <a:off x="3925375" y="2194525"/>
            <a:ext cx="1293260" cy="637775"/>
          </a:xfrm>
          <a:prstGeom prst="rect">
            <a:avLst/>
          </a:prstGeom>
          <a:noFill/>
          <a:ln>
            <a:noFill/>
          </a:ln>
        </p:spPr>
      </p:pic>
      <p:sp>
        <p:nvSpPr>
          <p:cNvPr id="691" name="Google Shape;691;p49"/>
          <p:cNvSpPr txBox="1"/>
          <p:nvPr/>
        </p:nvSpPr>
        <p:spPr>
          <a:xfrm>
            <a:off x="2929350" y="3454350"/>
            <a:ext cx="2145600" cy="4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You can choose any aspect - I just chose a button!</a:t>
            </a:r>
            <a:endParaRPr>
              <a:solidFill>
                <a:schemeClr val="dk1"/>
              </a:solidFill>
              <a:latin typeface="Source Code Pro"/>
              <a:ea typeface="Source Code Pro"/>
              <a:cs typeface="Source Code Pro"/>
              <a:sym typeface="Source Code Pro"/>
            </a:endParaRPr>
          </a:p>
        </p:txBody>
      </p:sp>
      <p:cxnSp>
        <p:nvCxnSpPr>
          <p:cNvPr id="692" name="Google Shape;692;p49"/>
          <p:cNvCxnSpPr>
            <a:stCxn id="691" idx="1"/>
          </p:cNvCxnSpPr>
          <p:nvPr/>
        </p:nvCxnSpPr>
        <p:spPr>
          <a:xfrm rot="10800000">
            <a:off x="2001150" y="2700900"/>
            <a:ext cx="928200" cy="962700"/>
          </a:xfrm>
          <a:prstGeom prst="straightConnector1">
            <a:avLst/>
          </a:prstGeom>
          <a:noFill/>
          <a:ln w="28575" cap="flat" cmpd="sng">
            <a:solidFill>
              <a:schemeClr val="accent3"/>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a:t>
            </a:r>
            <a:r>
              <a:rPr lang="en">
                <a:solidFill>
                  <a:schemeClr val="accent4"/>
                </a:solidFill>
              </a:rPr>
              <a:t>of contents</a:t>
            </a:r>
            <a:endParaRPr>
              <a:solidFill>
                <a:schemeClr val="accent4"/>
              </a:solidFill>
            </a:endParaRPr>
          </a:p>
        </p:txBody>
      </p:sp>
      <p:sp>
        <p:nvSpPr>
          <p:cNvPr id="297" name="Google Shape;297;p32"/>
          <p:cNvSpPr txBox="1">
            <a:spLocks noGrp="1"/>
          </p:cNvSpPr>
          <p:nvPr>
            <p:ph type="subTitle" idx="1"/>
          </p:nvPr>
        </p:nvSpPr>
        <p:spPr>
          <a:xfrm>
            <a:off x="2472000" y="1832950"/>
            <a:ext cx="42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 definitions and origins </a:t>
            </a:r>
            <a:endParaRPr/>
          </a:p>
        </p:txBody>
      </p:sp>
      <p:sp>
        <p:nvSpPr>
          <p:cNvPr id="298" name="Google Shape;298;p32"/>
          <p:cNvSpPr txBox="1">
            <a:spLocks noGrp="1"/>
          </p:cNvSpPr>
          <p:nvPr>
            <p:ph type="subTitle" idx="2"/>
          </p:nvPr>
        </p:nvSpPr>
        <p:spPr>
          <a:xfrm>
            <a:off x="3175501" y="2833427"/>
            <a:ext cx="42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they work &amp; what they’re used for</a:t>
            </a:r>
            <a:endParaRPr/>
          </a:p>
        </p:txBody>
      </p:sp>
      <p:sp>
        <p:nvSpPr>
          <p:cNvPr id="299" name="Google Shape;299;p32"/>
          <p:cNvSpPr txBox="1">
            <a:spLocks noGrp="1"/>
          </p:cNvSpPr>
          <p:nvPr>
            <p:ph type="subTitle" idx="3"/>
          </p:nvPr>
        </p:nvSpPr>
        <p:spPr>
          <a:xfrm>
            <a:off x="3504027" y="3834248"/>
            <a:ext cx="42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Broken-down coding &amp; structure examples</a:t>
            </a:r>
            <a:endParaRPr/>
          </a:p>
        </p:txBody>
      </p:sp>
      <p:sp>
        <p:nvSpPr>
          <p:cNvPr id="300" name="Google Shape;300;p32"/>
          <p:cNvSpPr txBox="1">
            <a:spLocks noGrp="1"/>
          </p:cNvSpPr>
          <p:nvPr>
            <p:ph type="title" idx="4"/>
          </p:nvPr>
        </p:nvSpPr>
        <p:spPr>
          <a:xfrm>
            <a:off x="1869900" y="1470525"/>
            <a:ext cx="602100" cy="39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01" name="Google Shape;301;p32"/>
          <p:cNvSpPr txBox="1">
            <a:spLocks noGrp="1"/>
          </p:cNvSpPr>
          <p:nvPr>
            <p:ph type="title" idx="5"/>
          </p:nvPr>
        </p:nvSpPr>
        <p:spPr>
          <a:xfrm>
            <a:off x="2573400" y="2482425"/>
            <a:ext cx="602100" cy="39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02" name="Google Shape;302;p32"/>
          <p:cNvSpPr txBox="1">
            <a:spLocks noGrp="1"/>
          </p:cNvSpPr>
          <p:nvPr>
            <p:ph type="title" idx="6"/>
          </p:nvPr>
        </p:nvSpPr>
        <p:spPr>
          <a:xfrm>
            <a:off x="2891275" y="3494325"/>
            <a:ext cx="602100" cy="32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03" name="Google Shape;303;p32"/>
          <p:cNvSpPr txBox="1">
            <a:spLocks noGrp="1"/>
          </p:cNvSpPr>
          <p:nvPr>
            <p:ph type="subTitle" idx="7"/>
          </p:nvPr>
        </p:nvSpPr>
        <p:spPr>
          <a:xfrm>
            <a:off x="2472000" y="1470525"/>
            <a:ext cx="4209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HTML &amp; CSS</a:t>
            </a:r>
            <a:endParaRPr/>
          </a:p>
        </p:txBody>
      </p:sp>
      <p:sp>
        <p:nvSpPr>
          <p:cNvPr id="304" name="Google Shape;304;p32"/>
          <p:cNvSpPr txBox="1">
            <a:spLocks noGrp="1"/>
          </p:cNvSpPr>
          <p:nvPr>
            <p:ph type="subTitle" idx="8"/>
          </p:nvPr>
        </p:nvSpPr>
        <p:spPr>
          <a:xfrm>
            <a:off x="3175500" y="2482425"/>
            <a:ext cx="4209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 &amp; CSS Basics</a:t>
            </a:r>
            <a:endParaRPr/>
          </a:p>
        </p:txBody>
      </p:sp>
      <p:sp>
        <p:nvSpPr>
          <p:cNvPr id="305" name="Google Shape;305;p32"/>
          <p:cNvSpPr txBox="1">
            <a:spLocks noGrp="1"/>
          </p:cNvSpPr>
          <p:nvPr>
            <p:ph type="subTitle" idx="9"/>
          </p:nvPr>
        </p:nvSpPr>
        <p:spPr>
          <a:xfrm>
            <a:off x="3504025" y="3494325"/>
            <a:ext cx="4209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Examples of HTML &amp; CSS</a:t>
            </a:r>
            <a:endParaRPr/>
          </a:p>
        </p:txBody>
      </p:sp>
      <p:grpSp>
        <p:nvGrpSpPr>
          <p:cNvPr id="306" name="Google Shape;306;p32"/>
          <p:cNvGrpSpPr/>
          <p:nvPr/>
        </p:nvGrpSpPr>
        <p:grpSpPr>
          <a:xfrm>
            <a:off x="358925" y="1867675"/>
            <a:ext cx="2142175" cy="2736325"/>
            <a:chOff x="358925" y="1867675"/>
            <a:chExt cx="2142175" cy="2736325"/>
          </a:xfrm>
        </p:grpSpPr>
        <p:sp>
          <p:nvSpPr>
            <p:cNvPr id="307" name="Google Shape;307;p32"/>
            <p:cNvSpPr/>
            <p:nvPr/>
          </p:nvSpPr>
          <p:spPr>
            <a:xfrm>
              <a:off x="358925" y="1876250"/>
              <a:ext cx="2910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757650" y="1867675"/>
              <a:ext cx="291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358925" y="2188475"/>
              <a:ext cx="2910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358925" y="2515188"/>
              <a:ext cx="2910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358925" y="2841925"/>
              <a:ext cx="2910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709062" y="2841925"/>
              <a:ext cx="2979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1059518" y="2841925"/>
              <a:ext cx="2328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358925" y="3152500"/>
              <a:ext cx="2685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358925" y="3495350"/>
              <a:ext cx="268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358925" y="3804275"/>
              <a:ext cx="2685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358925" y="4113200"/>
              <a:ext cx="268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709062" y="3152500"/>
              <a:ext cx="214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683525" y="3495350"/>
              <a:ext cx="2148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709062" y="3804275"/>
              <a:ext cx="2148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709062" y="4130163"/>
              <a:ext cx="2148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709062" y="4456050"/>
              <a:ext cx="2148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973809" y="3152500"/>
              <a:ext cx="4155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973809" y="3495350"/>
              <a:ext cx="5802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994246" y="3804275"/>
              <a:ext cx="675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994246" y="4148775"/>
              <a:ext cx="675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94246" y="4456050"/>
              <a:ext cx="675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1439171" y="3152500"/>
              <a:ext cx="3783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1629567" y="3478388"/>
              <a:ext cx="3783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1740173" y="3804300"/>
              <a:ext cx="2328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1740173" y="4456100"/>
              <a:ext cx="232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757650" y="2182588"/>
              <a:ext cx="5802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757650" y="2512250"/>
              <a:ext cx="5802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1445575" y="2509300"/>
              <a:ext cx="297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1344900" y="2841925"/>
              <a:ext cx="297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1740250" y="4148775"/>
              <a:ext cx="4578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2043300" y="4456050"/>
              <a:ext cx="4578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697" name="Google Shape;697;p50"/>
          <p:cNvGrpSpPr/>
          <p:nvPr/>
        </p:nvGrpSpPr>
        <p:grpSpPr>
          <a:xfrm>
            <a:off x="350039" y="3944000"/>
            <a:ext cx="2536147" cy="887325"/>
            <a:chOff x="880714" y="3731738"/>
            <a:chExt cx="2536147" cy="887325"/>
          </a:xfrm>
        </p:grpSpPr>
        <p:sp>
          <p:nvSpPr>
            <p:cNvPr id="698" name="Google Shape;698;p50"/>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0"/>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Padding &amp; Margins </a:t>
            </a:r>
            <a:endParaRPr sz="3500">
              <a:solidFill>
                <a:schemeClr val="accent4"/>
              </a:solidFill>
            </a:endParaRPr>
          </a:p>
        </p:txBody>
      </p:sp>
      <p:sp>
        <p:nvSpPr>
          <p:cNvPr id="712" name="Google Shape;712;p50"/>
          <p:cNvSpPr txBox="1"/>
          <p:nvPr/>
        </p:nvSpPr>
        <p:spPr>
          <a:xfrm>
            <a:off x="5728750" y="1364200"/>
            <a:ext cx="32988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Properly spacing elements is essential in website development.</a:t>
            </a:r>
            <a:endParaRPr b="1">
              <a:solidFill>
                <a:schemeClr val="dk1"/>
              </a:solidFill>
              <a:latin typeface="Source Code Pro"/>
              <a:ea typeface="Source Code Pro"/>
              <a:cs typeface="Source Code Pro"/>
              <a:sym typeface="Source Code Pro"/>
            </a:endParaRPr>
          </a:p>
          <a:p>
            <a:pPr marL="457200" lvl="0" indent="-317500" algn="l" rtl="0">
              <a:lnSpc>
                <a:spcPct val="115000"/>
              </a:lnSpc>
              <a:spcBef>
                <a:spcPts val="1000"/>
              </a:spcBef>
              <a:spcAft>
                <a:spcPts val="0"/>
              </a:spcAft>
              <a:buClr>
                <a:schemeClr val="dk1"/>
              </a:buClr>
              <a:buSzPts val="1400"/>
              <a:buFont typeface="Nunito Light"/>
              <a:buChar char="●"/>
            </a:pPr>
            <a:r>
              <a:rPr lang="en">
                <a:solidFill>
                  <a:schemeClr val="accent2"/>
                </a:solidFill>
                <a:latin typeface="Source Code Pro"/>
                <a:ea typeface="Source Code Pro"/>
                <a:cs typeface="Source Code Pro"/>
                <a:sym typeface="Source Code Pro"/>
              </a:rPr>
              <a:t>Padding helps make objects larger/edit shapes</a:t>
            </a:r>
            <a:endParaRPr>
              <a:solidFill>
                <a:schemeClr val="dk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dk2"/>
              </a:buClr>
              <a:buSzPts val="1400"/>
              <a:buFont typeface="Nunito Light"/>
              <a:buChar char="●"/>
            </a:pPr>
            <a:r>
              <a:rPr lang="en">
                <a:solidFill>
                  <a:schemeClr val="dk2"/>
                </a:solidFill>
                <a:latin typeface="Source Code Pro"/>
                <a:ea typeface="Source Code Pro"/>
                <a:cs typeface="Source Code Pro"/>
                <a:sym typeface="Source Code Pro"/>
              </a:rPr>
              <a:t>Margin helps space objects in relation to one another</a:t>
            </a:r>
            <a:endParaRPr>
              <a:solidFill>
                <a:schemeClr val="dk2"/>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accent5"/>
              </a:buClr>
              <a:buSzPts val="1400"/>
              <a:buFont typeface="Nunito Light"/>
              <a:buChar char="●"/>
            </a:pPr>
            <a:r>
              <a:rPr lang="en">
                <a:solidFill>
                  <a:schemeClr val="accent5"/>
                </a:solidFill>
                <a:latin typeface="Source Code Pro"/>
                <a:ea typeface="Source Code Pro"/>
                <a:cs typeface="Source Code Pro"/>
                <a:sym typeface="Source Code Pro"/>
              </a:rPr>
              <a:t>Makes more aesthetically pleasing &amp; easy-to-use websites</a:t>
            </a:r>
            <a:endParaRPr>
              <a:solidFill>
                <a:schemeClr val="accent5"/>
              </a:solidFill>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grpSp>
        <p:nvGrpSpPr>
          <p:cNvPr id="713" name="Google Shape;713;p50"/>
          <p:cNvGrpSpPr/>
          <p:nvPr/>
        </p:nvGrpSpPr>
        <p:grpSpPr>
          <a:xfrm>
            <a:off x="2608622" y="2164083"/>
            <a:ext cx="553928" cy="572702"/>
            <a:chOff x="4676550" y="2160575"/>
            <a:chExt cx="51400" cy="52500"/>
          </a:xfrm>
        </p:grpSpPr>
        <p:sp>
          <p:nvSpPr>
            <p:cNvPr id="714" name="Google Shape;714;p5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15" name="Google Shape;715;p5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16" name="Google Shape;716;p5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pic>
        <p:nvPicPr>
          <p:cNvPr id="717" name="Google Shape;717;p50"/>
          <p:cNvPicPr preferRelativeResize="0"/>
          <p:nvPr/>
        </p:nvPicPr>
        <p:blipFill>
          <a:blip r:embed="rId3">
            <a:alphaModFix/>
          </a:blip>
          <a:stretch>
            <a:fillRect/>
          </a:stretch>
        </p:blipFill>
        <p:spPr>
          <a:xfrm>
            <a:off x="190450" y="1649475"/>
            <a:ext cx="1819275" cy="1428750"/>
          </a:xfrm>
          <a:prstGeom prst="rect">
            <a:avLst/>
          </a:prstGeom>
          <a:noFill/>
          <a:ln>
            <a:noFill/>
          </a:ln>
        </p:spPr>
      </p:pic>
      <p:pic>
        <p:nvPicPr>
          <p:cNvPr id="718" name="Google Shape;718;p50"/>
          <p:cNvPicPr preferRelativeResize="0"/>
          <p:nvPr/>
        </p:nvPicPr>
        <p:blipFill>
          <a:blip r:embed="rId4">
            <a:alphaModFix/>
          </a:blip>
          <a:stretch>
            <a:fillRect/>
          </a:stretch>
        </p:blipFill>
        <p:spPr>
          <a:xfrm>
            <a:off x="3566025" y="2159388"/>
            <a:ext cx="1949475" cy="5820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grpSp>
        <p:nvGrpSpPr>
          <p:cNvPr id="723" name="Google Shape;723;p51"/>
          <p:cNvGrpSpPr/>
          <p:nvPr/>
        </p:nvGrpSpPr>
        <p:grpSpPr>
          <a:xfrm>
            <a:off x="350039" y="3944000"/>
            <a:ext cx="2536147" cy="887325"/>
            <a:chOff x="880714" y="3731738"/>
            <a:chExt cx="2536147" cy="887325"/>
          </a:xfrm>
        </p:grpSpPr>
        <p:sp>
          <p:nvSpPr>
            <p:cNvPr id="724" name="Google Shape;724;p51"/>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1"/>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1"/>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1"/>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1"/>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1"/>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1"/>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1"/>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51"/>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Background</a:t>
            </a:r>
            <a:endParaRPr sz="3500">
              <a:solidFill>
                <a:schemeClr val="accent4"/>
              </a:solidFill>
            </a:endParaRPr>
          </a:p>
        </p:txBody>
      </p:sp>
      <p:sp>
        <p:nvSpPr>
          <p:cNvPr id="738" name="Google Shape;738;p51"/>
          <p:cNvSpPr txBox="1"/>
          <p:nvPr/>
        </p:nvSpPr>
        <p:spPr>
          <a:xfrm>
            <a:off x="5728750" y="1364200"/>
            <a:ext cx="32988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Pictures help make websites interesting</a:t>
            </a:r>
            <a:endParaRPr b="1">
              <a:solidFill>
                <a:schemeClr val="dk1"/>
              </a:solidFill>
              <a:latin typeface="Source Code Pro"/>
              <a:ea typeface="Source Code Pro"/>
              <a:cs typeface="Source Code Pro"/>
              <a:sym typeface="Source Code Pro"/>
            </a:endParaRPr>
          </a:p>
          <a:p>
            <a:pPr marL="457200" lvl="0" indent="-317500" algn="l" rtl="0">
              <a:lnSpc>
                <a:spcPct val="115000"/>
              </a:lnSpc>
              <a:spcBef>
                <a:spcPts val="1000"/>
              </a:spcBef>
              <a:spcAft>
                <a:spcPts val="0"/>
              </a:spcAft>
              <a:buClr>
                <a:schemeClr val="dk1"/>
              </a:buClr>
              <a:buSzPts val="1400"/>
              <a:buFont typeface="Nunito Light"/>
              <a:buChar char="●"/>
            </a:pPr>
            <a:r>
              <a:rPr lang="en">
                <a:solidFill>
                  <a:schemeClr val="accent2"/>
                </a:solidFill>
                <a:latin typeface="Source Code Pro"/>
                <a:ea typeface="Source Code Pro"/>
                <a:cs typeface="Source Code Pro"/>
                <a:sym typeface="Source Code Pro"/>
              </a:rPr>
              <a:t>Capture a viewer’s interest</a:t>
            </a:r>
            <a:endParaRPr>
              <a:solidFill>
                <a:schemeClr val="dk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dk2"/>
              </a:buClr>
              <a:buSzPts val="1400"/>
              <a:buFont typeface="Nunito Light"/>
              <a:buChar char="●"/>
            </a:pPr>
            <a:r>
              <a:rPr lang="en">
                <a:solidFill>
                  <a:schemeClr val="dk2"/>
                </a:solidFill>
                <a:latin typeface="Source Code Pro"/>
                <a:ea typeface="Source Code Pro"/>
                <a:cs typeface="Source Code Pro"/>
                <a:sym typeface="Source Code Pro"/>
              </a:rPr>
              <a:t>Can be applied to nearly any element in your website</a:t>
            </a:r>
            <a:endParaRPr>
              <a:solidFill>
                <a:schemeClr val="dk2"/>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accent5"/>
              </a:buClr>
              <a:buSzPts val="1400"/>
              <a:buFont typeface="Nunito Light"/>
              <a:buChar char="●"/>
            </a:pPr>
            <a:r>
              <a:rPr lang="en">
                <a:solidFill>
                  <a:schemeClr val="accent5"/>
                </a:solidFill>
                <a:latin typeface="Source Code Pro"/>
                <a:ea typeface="Source Code Pro"/>
                <a:cs typeface="Source Code Pro"/>
                <a:sym typeface="Source Code Pro"/>
              </a:rPr>
              <a:t>Make sure to resize your image to make it fit (and not repeat or get cut off)</a:t>
            </a:r>
            <a:endParaRPr>
              <a:solidFill>
                <a:schemeClr val="accent5"/>
              </a:solidFill>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grpSp>
        <p:nvGrpSpPr>
          <p:cNvPr id="739" name="Google Shape;739;p51"/>
          <p:cNvGrpSpPr/>
          <p:nvPr/>
        </p:nvGrpSpPr>
        <p:grpSpPr>
          <a:xfrm>
            <a:off x="2993460" y="2285408"/>
            <a:ext cx="553928" cy="572702"/>
            <a:chOff x="4676550" y="2160575"/>
            <a:chExt cx="51400" cy="52500"/>
          </a:xfrm>
        </p:grpSpPr>
        <p:sp>
          <p:nvSpPr>
            <p:cNvPr id="740" name="Google Shape;740;p5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41" name="Google Shape;741;p5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42" name="Google Shape;742;p5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pic>
        <p:nvPicPr>
          <p:cNvPr id="743" name="Google Shape;743;p51"/>
          <p:cNvPicPr preferRelativeResize="0"/>
          <p:nvPr/>
        </p:nvPicPr>
        <p:blipFill>
          <a:blip r:embed="rId3">
            <a:alphaModFix/>
          </a:blip>
          <a:stretch>
            <a:fillRect/>
          </a:stretch>
        </p:blipFill>
        <p:spPr>
          <a:xfrm>
            <a:off x="128898" y="2062545"/>
            <a:ext cx="2833475" cy="1021280"/>
          </a:xfrm>
          <a:prstGeom prst="rect">
            <a:avLst/>
          </a:prstGeom>
          <a:noFill/>
          <a:ln>
            <a:noFill/>
          </a:ln>
        </p:spPr>
      </p:pic>
      <p:pic>
        <p:nvPicPr>
          <p:cNvPr id="744" name="Google Shape;744;p51"/>
          <p:cNvPicPr preferRelativeResize="0"/>
          <p:nvPr/>
        </p:nvPicPr>
        <p:blipFill>
          <a:blip r:embed="rId4">
            <a:alphaModFix/>
          </a:blip>
          <a:stretch>
            <a:fillRect/>
          </a:stretch>
        </p:blipFill>
        <p:spPr>
          <a:xfrm>
            <a:off x="3578486" y="1891012"/>
            <a:ext cx="2069130" cy="1364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49" name="Google Shape;749;p52"/>
          <p:cNvGrpSpPr/>
          <p:nvPr/>
        </p:nvGrpSpPr>
        <p:grpSpPr>
          <a:xfrm>
            <a:off x="350039" y="3944000"/>
            <a:ext cx="2536147" cy="887325"/>
            <a:chOff x="880714" y="3731738"/>
            <a:chExt cx="2536147" cy="887325"/>
          </a:xfrm>
        </p:grpSpPr>
        <p:sp>
          <p:nvSpPr>
            <p:cNvPr id="750" name="Google Shape;750;p52"/>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2"/>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2"/>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2"/>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2"/>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2"/>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2"/>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2"/>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2"/>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52"/>
          <p:cNvSpPr txBox="1">
            <a:spLocks noGrp="1"/>
          </p:cNvSpPr>
          <p:nvPr>
            <p:ph type="title"/>
          </p:nvPr>
        </p:nvSpPr>
        <p:spPr>
          <a:xfrm>
            <a:off x="720000" y="445025"/>
            <a:ext cx="7710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Fonts are a bit tricky…</a:t>
            </a:r>
            <a:endParaRPr sz="3500">
              <a:solidFill>
                <a:schemeClr val="accent4"/>
              </a:solidFill>
            </a:endParaRPr>
          </a:p>
        </p:txBody>
      </p:sp>
      <p:sp>
        <p:nvSpPr>
          <p:cNvPr id="764" name="Google Shape;764;p52"/>
          <p:cNvSpPr txBox="1"/>
          <p:nvPr/>
        </p:nvSpPr>
        <p:spPr>
          <a:xfrm>
            <a:off x="425875" y="1364200"/>
            <a:ext cx="8449200" cy="26901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a:solidFill>
                  <a:schemeClr val="dk1"/>
                </a:solidFill>
                <a:latin typeface="Source Code Pro"/>
                <a:ea typeface="Source Code Pro"/>
                <a:cs typeface="Source Code Pro"/>
                <a:sym typeface="Source Code Pro"/>
              </a:rPr>
              <a:t>The issue with fonts is that your computer has to already have them </a:t>
            </a:r>
            <a:r>
              <a:rPr lang="en" sz="1800">
                <a:solidFill>
                  <a:schemeClr val="accent1"/>
                </a:solidFill>
                <a:latin typeface="Source Code Pro"/>
                <a:ea typeface="Source Code Pro"/>
                <a:cs typeface="Source Code Pro"/>
                <a:sym typeface="Source Code Pro"/>
              </a:rPr>
              <a:t>DOWNLOADED </a:t>
            </a:r>
            <a:r>
              <a:rPr lang="en" sz="1800">
                <a:solidFill>
                  <a:schemeClr val="dk1"/>
                </a:solidFill>
                <a:latin typeface="Source Code Pro"/>
                <a:ea typeface="Source Code Pro"/>
                <a:cs typeface="Source Code Pro"/>
                <a:sym typeface="Source Code Pro"/>
              </a:rPr>
              <a:t>or </a:t>
            </a:r>
            <a:r>
              <a:rPr lang="en" sz="1800">
                <a:solidFill>
                  <a:schemeClr val="accent1"/>
                </a:solidFill>
                <a:latin typeface="Source Code Pro"/>
                <a:ea typeface="Source Code Pro"/>
                <a:cs typeface="Source Code Pro"/>
                <a:sym typeface="Source Code Pro"/>
              </a:rPr>
              <a:t>IMPORTED </a:t>
            </a:r>
            <a:r>
              <a:rPr lang="en" sz="1800">
                <a:solidFill>
                  <a:schemeClr val="dk1"/>
                </a:solidFill>
                <a:latin typeface="Source Code Pro"/>
                <a:ea typeface="Source Code Pro"/>
                <a:cs typeface="Source Code Pro"/>
                <a:sym typeface="Source Code Pro"/>
              </a:rPr>
              <a:t>prior to using them in your website - as without downloading, the program will completely ignore the command.</a:t>
            </a:r>
            <a:endParaRPr sz="1800">
              <a:solidFill>
                <a:schemeClr val="dk1"/>
              </a:solidFill>
              <a:latin typeface="Source Code Pro"/>
              <a:ea typeface="Source Code Pro"/>
              <a:cs typeface="Source Code Pro"/>
              <a:sym typeface="Source Code Pro"/>
            </a:endParaRPr>
          </a:p>
          <a:p>
            <a:pPr marL="457200" lvl="0" indent="0" algn="l" rtl="0">
              <a:lnSpc>
                <a:spcPct val="115000"/>
              </a:lnSpc>
              <a:spcBef>
                <a:spcPts val="1000"/>
              </a:spcBef>
              <a:spcAft>
                <a:spcPts val="0"/>
              </a:spcAft>
              <a:buNone/>
            </a:pPr>
            <a:endParaRPr>
              <a:solidFill>
                <a:schemeClr val="accent4"/>
              </a:solidFill>
              <a:latin typeface="Source Code Pro"/>
              <a:ea typeface="Source Code Pro"/>
              <a:cs typeface="Source Code Pro"/>
              <a:sym typeface="Source Code Pro"/>
            </a:endParaRPr>
          </a:p>
          <a:p>
            <a:pPr marL="1371600" lvl="0" indent="0" algn="l" rtl="0">
              <a:lnSpc>
                <a:spcPct val="115000"/>
              </a:lnSpc>
              <a:spcBef>
                <a:spcPts val="1000"/>
              </a:spcBef>
              <a:spcAft>
                <a:spcPts val="0"/>
              </a:spcAft>
              <a:buNone/>
            </a:pPr>
            <a:r>
              <a:rPr lang="en" sz="1800">
                <a:solidFill>
                  <a:schemeClr val="accent4"/>
                </a:solidFill>
                <a:latin typeface="Source Code Pro"/>
                <a:ea typeface="Source Code Pro"/>
                <a:cs typeface="Source Code Pro"/>
                <a:sym typeface="Source Code Pro"/>
              </a:rPr>
              <a:t>P.S: You can use</a:t>
            </a:r>
            <a:r>
              <a:rPr lang="en" sz="1800">
                <a:solidFill>
                  <a:schemeClr val="accent1"/>
                </a:solidFill>
                <a:latin typeface="Source Code Pro"/>
                <a:ea typeface="Source Code Pro"/>
                <a:cs typeface="Source Code Pro"/>
                <a:sym typeface="Source Code Pro"/>
              </a:rPr>
              <a:t> </a:t>
            </a:r>
            <a:r>
              <a:rPr lang="en" sz="1800" u="sng">
                <a:solidFill>
                  <a:schemeClr val="dk1"/>
                </a:solidFill>
                <a:highlight>
                  <a:schemeClr val="accent1"/>
                </a:highlight>
                <a:latin typeface="Source Code Pro"/>
                <a:ea typeface="Source Code Pro"/>
                <a:cs typeface="Source Code Pro"/>
                <a:sym typeface="Source Code Pro"/>
                <a:hlinkClick r:id="rId3">
                  <a:extLst>
                    <a:ext uri="{A12FA001-AC4F-418D-AE19-62706E023703}">
                      <ahyp:hlinkClr xmlns:ahyp="http://schemas.microsoft.com/office/drawing/2018/hyperlinkcolor" val="tx"/>
                    </a:ext>
                  </a:extLst>
                </a:hlinkClick>
              </a:rPr>
              <a:t>google fonts</a:t>
            </a:r>
            <a:r>
              <a:rPr lang="en" sz="1800">
                <a:solidFill>
                  <a:schemeClr val="accent1"/>
                </a:solidFill>
                <a:latin typeface="Source Code Pro"/>
                <a:ea typeface="Source Code Pro"/>
                <a:cs typeface="Source Code Pro"/>
                <a:sym typeface="Source Code Pro"/>
              </a:rPr>
              <a:t> </a:t>
            </a:r>
            <a:r>
              <a:rPr lang="en" sz="1800">
                <a:solidFill>
                  <a:schemeClr val="accent4"/>
                </a:solidFill>
                <a:latin typeface="Source Code Pro"/>
                <a:ea typeface="Source Code Pro"/>
                <a:cs typeface="Source Code Pro"/>
                <a:sym typeface="Source Code Pro"/>
              </a:rPr>
              <a:t>to IMPORT easily!</a:t>
            </a:r>
            <a:r>
              <a:rPr lang="en" sz="1800">
                <a:solidFill>
                  <a:schemeClr val="accent4"/>
                </a:solidFill>
                <a:highlight>
                  <a:schemeClr val="accent5"/>
                </a:highlight>
                <a:latin typeface="Source Code Pro"/>
                <a:ea typeface="Source Code Pro"/>
                <a:cs typeface="Source Code Pro"/>
                <a:sym typeface="Source Code Pro"/>
              </a:rPr>
              <a:t> </a:t>
            </a:r>
            <a:r>
              <a:rPr lang="en" sz="1800">
                <a:solidFill>
                  <a:schemeClr val="accent1"/>
                </a:solidFill>
                <a:highlight>
                  <a:schemeClr val="accent5"/>
                </a:highlight>
                <a:latin typeface="Source Code Pro"/>
                <a:ea typeface="Source Code Pro"/>
                <a:cs typeface="Source Code Pro"/>
                <a:sym typeface="Source Code Pro"/>
              </a:rPr>
              <a:t> </a:t>
            </a:r>
            <a:endParaRPr sz="1800">
              <a:solidFill>
                <a:schemeClr val="accent1"/>
              </a:solidFill>
              <a:highlight>
                <a:schemeClr val="accent5"/>
              </a:highlight>
              <a:latin typeface="Source Code Pro"/>
              <a:ea typeface="Source Code Pro"/>
              <a:cs typeface="Source Code Pro"/>
              <a:sym typeface="Source Code Pro"/>
            </a:endParaRPr>
          </a:p>
          <a:p>
            <a:pPr marL="0" lvl="0" indent="0" algn="l" rtl="0">
              <a:lnSpc>
                <a:spcPct val="115000"/>
              </a:lnSpc>
              <a:spcBef>
                <a:spcPts val="100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Summary</a:t>
            </a:r>
            <a:endParaRPr>
              <a:solidFill>
                <a:schemeClr val="accent4"/>
              </a:solidFill>
            </a:endParaRPr>
          </a:p>
        </p:txBody>
      </p:sp>
      <p:sp>
        <p:nvSpPr>
          <p:cNvPr id="770" name="Google Shape;770;p53"/>
          <p:cNvSpPr txBox="1">
            <a:spLocks noGrp="1"/>
          </p:cNvSpPr>
          <p:nvPr>
            <p:ph type="subTitle" idx="2"/>
          </p:nvPr>
        </p:nvSpPr>
        <p:spPr>
          <a:xfrm>
            <a:off x="1707675" y="2246051"/>
            <a:ext cx="2789400" cy="14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Used to create the </a:t>
            </a:r>
            <a:r>
              <a:rPr lang="en">
                <a:solidFill>
                  <a:schemeClr val="dk2"/>
                </a:solidFill>
              </a:rPr>
              <a:t>structure </a:t>
            </a:r>
            <a:r>
              <a:rPr lang="en"/>
              <a:t>of websites.</a:t>
            </a:r>
            <a:endParaRPr/>
          </a:p>
        </p:txBody>
      </p:sp>
      <p:sp>
        <p:nvSpPr>
          <p:cNvPr id="771" name="Google Shape;771;p53"/>
          <p:cNvSpPr txBox="1">
            <a:spLocks noGrp="1"/>
          </p:cNvSpPr>
          <p:nvPr>
            <p:ph type="subTitle" idx="3"/>
          </p:nvPr>
        </p:nvSpPr>
        <p:spPr>
          <a:xfrm>
            <a:off x="1411701" y="1687150"/>
            <a:ext cx="2789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a:t>
            </a:r>
            <a:endParaRPr/>
          </a:p>
        </p:txBody>
      </p:sp>
      <p:sp>
        <p:nvSpPr>
          <p:cNvPr id="772" name="Google Shape;772;p53"/>
          <p:cNvSpPr txBox="1">
            <a:spLocks noGrp="1"/>
          </p:cNvSpPr>
          <p:nvPr>
            <p:ph type="subTitle" idx="4"/>
          </p:nvPr>
        </p:nvSpPr>
        <p:spPr>
          <a:xfrm>
            <a:off x="4934907" y="1687150"/>
            <a:ext cx="2789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CSS</a:t>
            </a:r>
            <a:endParaRPr/>
          </a:p>
        </p:txBody>
      </p:sp>
      <p:grpSp>
        <p:nvGrpSpPr>
          <p:cNvPr id="773" name="Google Shape;773;p53"/>
          <p:cNvGrpSpPr/>
          <p:nvPr/>
        </p:nvGrpSpPr>
        <p:grpSpPr>
          <a:xfrm>
            <a:off x="350039" y="3944000"/>
            <a:ext cx="2536147" cy="887325"/>
            <a:chOff x="880714" y="3731738"/>
            <a:chExt cx="2536147" cy="887325"/>
          </a:xfrm>
        </p:grpSpPr>
        <p:sp>
          <p:nvSpPr>
            <p:cNvPr id="774" name="Google Shape;774;p53"/>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53"/>
          <p:cNvSpPr txBox="1"/>
          <p:nvPr/>
        </p:nvSpPr>
        <p:spPr>
          <a:xfrm>
            <a:off x="7508950" y="4113100"/>
            <a:ext cx="5193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5"/>
                </a:solidFill>
                <a:latin typeface="Comfortaa"/>
                <a:ea typeface="Comfortaa"/>
                <a:cs typeface="Comfortaa"/>
                <a:sym typeface="Comfortaa"/>
              </a:rPr>
              <a:t>*</a:t>
            </a:r>
            <a:endParaRPr sz="9600">
              <a:solidFill>
                <a:schemeClr val="accent5"/>
              </a:solidFill>
              <a:latin typeface="Comfortaa"/>
              <a:ea typeface="Comfortaa"/>
              <a:cs typeface="Comfortaa"/>
              <a:sym typeface="Comfortaa"/>
            </a:endParaRPr>
          </a:p>
        </p:txBody>
      </p:sp>
      <p:sp>
        <p:nvSpPr>
          <p:cNvPr id="788" name="Google Shape;788;p53"/>
          <p:cNvSpPr txBox="1">
            <a:spLocks noGrp="1"/>
          </p:cNvSpPr>
          <p:nvPr>
            <p:ph type="subTitle" idx="4294967295"/>
          </p:nvPr>
        </p:nvSpPr>
        <p:spPr>
          <a:xfrm>
            <a:off x="5032474" y="2305600"/>
            <a:ext cx="2648700" cy="13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Used to </a:t>
            </a:r>
            <a:r>
              <a:rPr lang="en">
                <a:solidFill>
                  <a:schemeClr val="accent2"/>
                </a:solidFill>
              </a:rPr>
              <a:t>style </a:t>
            </a:r>
            <a:r>
              <a:rPr lang="en"/>
              <a:t>the contents of a website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51"/>
        <p:cNvGrpSpPr/>
        <p:nvPr/>
      </p:nvGrpSpPr>
      <p:grpSpPr>
        <a:xfrm>
          <a:off x="0" y="0"/>
          <a:ext cx="0" cy="0"/>
          <a:chOff x="0" y="0"/>
          <a:chExt cx="0" cy="0"/>
        </a:xfrm>
      </p:grpSpPr>
      <p:sp>
        <p:nvSpPr>
          <p:cNvPr id="1152" name="Google Shape;1152;p61"/>
          <p:cNvSpPr txBox="1">
            <a:spLocks noGrp="1"/>
          </p:cNvSpPr>
          <p:nvPr>
            <p:ph type="body" idx="4294967295"/>
          </p:nvPr>
        </p:nvSpPr>
        <p:spPr>
          <a:xfrm>
            <a:off x="716775" y="1188000"/>
            <a:ext cx="7710600" cy="1466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This presentation has been made using the following fonts:</a:t>
            </a:r>
            <a:endParaRPr>
              <a:solidFill>
                <a:schemeClr val="lt1"/>
              </a:solidFill>
              <a:latin typeface="Arial"/>
              <a:ea typeface="Arial"/>
              <a:cs typeface="Arial"/>
              <a:sym typeface="Arial"/>
            </a:endParaRPr>
          </a:p>
          <a:p>
            <a:pPr marL="0" lvl="0" indent="0" algn="ctr" rtl="0">
              <a:lnSpc>
                <a:spcPct val="100000"/>
              </a:lnSpc>
              <a:spcBef>
                <a:spcPts val="1000"/>
              </a:spcBef>
              <a:spcAft>
                <a:spcPts val="0"/>
              </a:spcAft>
              <a:buClr>
                <a:schemeClr val="dk1"/>
              </a:buClr>
              <a:buSzPts val="1100"/>
              <a:buFont typeface="Arial"/>
              <a:buNone/>
            </a:pPr>
            <a:r>
              <a:rPr lang="en" b="1">
                <a:solidFill>
                  <a:schemeClr val="lt1"/>
                </a:solidFill>
                <a:latin typeface="Arial"/>
                <a:ea typeface="Arial"/>
                <a:cs typeface="Arial"/>
                <a:sym typeface="Arial"/>
              </a:rPr>
              <a:t>Source Code Pro</a:t>
            </a:r>
            <a:endParaRPr b="1">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https://fonts.google.com/specimen/Source+Code+Pro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endParaRPr>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a:solidFill>
                <a:schemeClr val="lt1"/>
              </a:solidFill>
              <a:latin typeface="Arial"/>
              <a:ea typeface="Arial"/>
              <a:cs typeface="Arial"/>
              <a:sym typeface="Arial"/>
            </a:endParaRPr>
          </a:p>
          <a:p>
            <a:pPr marL="0" lvl="0" indent="0" algn="l" rtl="0">
              <a:lnSpc>
                <a:spcPct val="100000"/>
              </a:lnSpc>
              <a:spcBef>
                <a:spcPts val="0"/>
              </a:spcBef>
              <a:spcAft>
                <a:spcPts val="0"/>
              </a:spcAft>
              <a:buNone/>
            </a:pPr>
            <a:endParaRPr sz="1300">
              <a:solidFill>
                <a:schemeClr val="lt1"/>
              </a:solidFill>
              <a:latin typeface="Arial"/>
              <a:ea typeface="Arial"/>
              <a:cs typeface="Arial"/>
              <a:sym typeface="Arial"/>
            </a:endParaRPr>
          </a:p>
        </p:txBody>
      </p:sp>
      <p:sp>
        <p:nvSpPr>
          <p:cNvPr id="1153" name="Google Shape;1153;p61"/>
          <p:cNvSpPr/>
          <p:nvPr/>
        </p:nvSpPr>
        <p:spPr>
          <a:xfrm>
            <a:off x="2052725" y="2595300"/>
            <a:ext cx="791400" cy="754200"/>
          </a:xfrm>
          <a:prstGeom prst="roundRect">
            <a:avLst>
              <a:gd name="adj" fmla="val 16667"/>
            </a:avLst>
          </a:prstGeom>
          <a:solidFill>
            <a:srgbClr val="E7E7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1"/>
          <p:cNvSpPr/>
          <p:nvPr/>
        </p:nvSpPr>
        <p:spPr>
          <a:xfrm>
            <a:off x="3114545" y="2595300"/>
            <a:ext cx="791400" cy="754200"/>
          </a:xfrm>
          <a:prstGeom prst="roundRect">
            <a:avLst>
              <a:gd name="adj" fmla="val 16667"/>
            </a:avLst>
          </a:prstGeom>
          <a:solidFill>
            <a:srgbClr val="1011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1"/>
          <p:cNvSpPr/>
          <p:nvPr/>
        </p:nvSpPr>
        <p:spPr>
          <a:xfrm>
            <a:off x="4176364" y="2595300"/>
            <a:ext cx="791400" cy="754200"/>
          </a:xfrm>
          <a:prstGeom prst="roundRect">
            <a:avLst>
              <a:gd name="adj" fmla="val 16667"/>
            </a:avLst>
          </a:prstGeom>
          <a:solidFill>
            <a:srgbClr val="FD4A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1"/>
          <p:cNvSpPr txBox="1"/>
          <p:nvPr/>
        </p:nvSpPr>
        <p:spPr>
          <a:xfrm>
            <a:off x="2052725" y="27523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#e7e7e7</a:t>
            </a:r>
            <a:endParaRPr sz="1000"/>
          </a:p>
        </p:txBody>
      </p:sp>
      <p:sp>
        <p:nvSpPr>
          <p:cNvPr id="1157" name="Google Shape;1157;p61"/>
          <p:cNvSpPr txBox="1"/>
          <p:nvPr/>
        </p:nvSpPr>
        <p:spPr>
          <a:xfrm>
            <a:off x="3114550" y="27523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#10111a</a:t>
            </a:r>
            <a:endParaRPr sz="1000">
              <a:solidFill>
                <a:srgbClr val="FFFFFF"/>
              </a:solidFill>
            </a:endParaRPr>
          </a:p>
        </p:txBody>
      </p:sp>
      <p:sp>
        <p:nvSpPr>
          <p:cNvPr id="1158" name="Google Shape;1158;p61"/>
          <p:cNvSpPr txBox="1"/>
          <p:nvPr/>
        </p:nvSpPr>
        <p:spPr>
          <a:xfrm>
            <a:off x="4176375" y="27523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#fd4a4a</a:t>
            </a:r>
            <a:endParaRPr sz="1000">
              <a:solidFill>
                <a:srgbClr val="FFFFFF"/>
              </a:solidFill>
            </a:endParaRPr>
          </a:p>
        </p:txBody>
      </p:sp>
      <p:sp>
        <p:nvSpPr>
          <p:cNvPr id="1159" name="Google Shape;1159;p61"/>
          <p:cNvSpPr/>
          <p:nvPr/>
        </p:nvSpPr>
        <p:spPr>
          <a:xfrm>
            <a:off x="5238200" y="2595300"/>
            <a:ext cx="791400" cy="754200"/>
          </a:xfrm>
          <a:prstGeom prst="roundRect">
            <a:avLst>
              <a:gd name="adj" fmla="val 16667"/>
            </a:avLst>
          </a:prstGeom>
          <a:solidFill>
            <a:srgbClr val="EC7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1"/>
          <p:cNvSpPr txBox="1"/>
          <p:nvPr/>
        </p:nvSpPr>
        <p:spPr>
          <a:xfrm>
            <a:off x="5238200" y="27523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#ec7955</a:t>
            </a:r>
            <a:endParaRPr sz="1000">
              <a:solidFill>
                <a:srgbClr val="FFFFFF"/>
              </a:solidFill>
            </a:endParaRPr>
          </a:p>
        </p:txBody>
      </p:sp>
      <p:sp>
        <p:nvSpPr>
          <p:cNvPr id="1161" name="Google Shape;1161;p61"/>
          <p:cNvSpPr/>
          <p:nvPr/>
        </p:nvSpPr>
        <p:spPr>
          <a:xfrm>
            <a:off x="2052725" y="3526400"/>
            <a:ext cx="791400" cy="754200"/>
          </a:xfrm>
          <a:prstGeom prst="roundRect">
            <a:avLst>
              <a:gd name="adj" fmla="val 16667"/>
            </a:avLst>
          </a:prstGeom>
          <a:solidFill>
            <a:srgbClr val="94EE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1"/>
          <p:cNvSpPr/>
          <p:nvPr/>
        </p:nvSpPr>
        <p:spPr>
          <a:xfrm>
            <a:off x="3114545" y="3526400"/>
            <a:ext cx="791400" cy="754200"/>
          </a:xfrm>
          <a:prstGeom prst="roundRect">
            <a:avLst>
              <a:gd name="adj" fmla="val 16667"/>
            </a:avLst>
          </a:prstGeom>
          <a:solidFill>
            <a:srgbClr val="4CAE9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1"/>
          <p:cNvSpPr/>
          <p:nvPr/>
        </p:nvSpPr>
        <p:spPr>
          <a:xfrm>
            <a:off x="4176364" y="3526400"/>
            <a:ext cx="791400" cy="754200"/>
          </a:xfrm>
          <a:prstGeom prst="roundRect">
            <a:avLst>
              <a:gd name="adj" fmla="val 16667"/>
            </a:avLst>
          </a:prstGeom>
          <a:solidFill>
            <a:srgbClr val="BD64B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1"/>
          <p:cNvSpPr txBox="1"/>
          <p:nvPr/>
        </p:nvSpPr>
        <p:spPr>
          <a:xfrm>
            <a:off x="2052725" y="36834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#94ee6b</a:t>
            </a:r>
            <a:endParaRPr sz="1000"/>
          </a:p>
        </p:txBody>
      </p:sp>
      <p:sp>
        <p:nvSpPr>
          <p:cNvPr id="1165" name="Google Shape;1165;p61"/>
          <p:cNvSpPr txBox="1"/>
          <p:nvPr/>
        </p:nvSpPr>
        <p:spPr>
          <a:xfrm>
            <a:off x="3114550" y="36834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#4cae97</a:t>
            </a:r>
            <a:endParaRPr sz="1000">
              <a:solidFill>
                <a:srgbClr val="FFFFFF"/>
              </a:solidFill>
            </a:endParaRPr>
          </a:p>
        </p:txBody>
      </p:sp>
      <p:sp>
        <p:nvSpPr>
          <p:cNvPr id="1166" name="Google Shape;1166;p61"/>
          <p:cNvSpPr txBox="1"/>
          <p:nvPr/>
        </p:nvSpPr>
        <p:spPr>
          <a:xfrm>
            <a:off x="4176375" y="36834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#bd64b5</a:t>
            </a:r>
            <a:endParaRPr sz="1000">
              <a:solidFill>
                <a:srgbClr val="FFFFFF"/>
              </a:solidFill>
            </a:endParaRPr>
          </a:p>
        </p:txBody>
      </p:sp>
      <p:sp>
        <p:nvSpPr>
          <p:cNvPr id="1167" name="Google Shape;1167;p61"/>
          <p:cNvSpPr/>
          <p:nvPr/>
        </p:nvSpPr>
        <p:spPr>
          <a:xfrm>
            <a:off x="5238200" y="3526400"/>
            <a:ext cx="791400" cy="754200"/>
          </a:xfrm>
          <a:prstGeom prst="roundRect">
            <a:avLst>
              <a:gd name="adj" fmla="val 16667"/>
            </a:avLst>
          </a:prstGeom>
          <a:solidFill>
            <a:srgbClr val="FFFF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1"/>
          <p:cNvSpPr txBox="1"/>
          <p:nvPr/>
        </p:nvSpPr>
        <p:spPr>
          <a:xfrm>
            <a:off x="5238200" y="36834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#ffff99</a:t>
            </a:r>
            <a:endParaRPr sz="1000">
              <a:solidFill>
                <a:srgbClr val="191919"/>
              </a:solidFill>
            </a:endParaRPr>
          </a:p>
        </p:txBody>
      </p:sp>
      <p:sp>
        <p:nvSpPr>
          <p:cNvPr id="1169" name="Google Shape;1169;p61"/>
          <p:cNvSpPr/>
          <p:nvPr/>
        </p:nvSpPr>
        <p:spPr>
          <a:xfrm>
            <a:off x="6300025" y="2595300"/>
            <a:ext cx="791400" cy="754200"/>
          </a:xfrm>
          <a:prstGeom prst="roundRect">
            <a:avLst>
              <a:gd name="adj" fmla="val 16667"/>
            </a:avLst>
          </a:prstGeom>
          <a:solidFill>
            <a:srgbClr val="E81A8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1"/>
          <p:cNvSpPr txBox="1"/>
          <p:nvPr/>
        </p:nvSpPr>
        <p:spPr>
          <a:xfrm>
            <a:off x="6300025" y="27523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#e81a81</a:t>
            </a:r>
            <a:endParaRPr sz="1000">
              <a:solidFill>
                <a:srgbClr val="FFFFFF"/>
              </a:solidFill>
            </a:endParaRPr>
          </a:p>
        </p:txBody>
      </p:sp>
      <p:sp>
        <p:nvSpPr>
          <p:cNvPr id="1171" name="Google Shape;1171;p61"/>
          <p:cNvSpPr/>
          <p:nvPr/>
        </p:nvSpPr>
        <p:spPr>
          <a:xfrm>
            <a:off x="6300025" y="3526400"/>
            <a:ext cx="791400" cy="754200"/>
          </a:xfrm>
          <a:prstGeom prst="roundRect">
            <a:avLst>
              <a:gd name="adj" fmla="val 16667"/>
            </a:avLst>
          </a:prstGeom>
          <a:solidFill>
            <a:srgbClr val="2C293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1"/>
          <p:cNvSpPr txBox="1"/>
          <p:nvPr/>
        </p:nvSpPr>
        <p:spPr>
          <a:xfrm>
            <a:off x="6300025" y="36834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#2c293a</a:t>
            </a:r>
            <a:endParaRPr sz="1000">
              <a:solidFill>
                <a:srgbClr val="FFFFFF"/>
              </a:solidFill>
            </a:endParaRPr>
          </a:p>
        </p:txBody>
      </p:sp>
      <p:sp>
        <p:nvSpPr>
          <p:cNvPr id="1173" name="Google Shape;1173;p61"/>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77"/>
        <p:cNvGrpSpPr/>
        <p:nvPr/>
      </p:nvGrpSpPr>
      <p:grpSpPr>
        <a:xfrm>
          <a:off x="0" y="0"/>
          <a:ext cx="0" cy="0"/>
          <a:chOff x="0" y="0"/>
          <a:chExt cx="0" cy="0"/>
        </a:xfrm>
      </p:grpSpPr>
      <p:sp>
        <p:nvSpPr>
          <p:cNvPr id="1178" name="Google Shape;1178;p62"/>
          <p:cNvSpPr txBox="1"/>
          <p:nvPr/>
        </p:nvSpPr>
        <p:spPr>
          <a:xfrm>
            <a:off x="716700" y="1188000"/>
            <a:ext cx="7710600" cy="8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hlink"/>
                </a:solidFill>
              </a:rPr>
              <a:t>h</a:t>
            </a:r>
            <a:r>
              <a:rPr lang="en" sz="1100" b="1">
                <a:solidFill>
                  <a:schemeClr val="hlink"/>
                </a:solidFill>
                <a:uFill>
                  <a:noFill/>
                </a:uFill>
                <a:hlinkClick r:id="rId3"/>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rgbClr val="869FB2"/>
              </a:solidFill>
            </a:endParaRPr>
          </a:p>
        </p:txBody>
      </p:sp>
      <p:sp>
        <p:nvSpPr>
          <p:cNvPr id="1179" name="Google Shape;1179;p62"/>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1180" name="Google Shape;1180;p6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81" name="Google Shape;1181;p6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5">
                  <a:extLst>
                    <a:ext uri="{A12FA001-AC4F-418D-AE19-62706E023703}">
                      <ahyp:hlinkClr xmlns:ahyp="http://schemas.microsoft.com/office/drawing/2018/hyperlinkcolor" val="tx"/>
                    </a:ext>
                  </a:extLst>
                </a:hlinkClick>
              </a:rPr>
              <a:t>Pana</a:t>
            </a:r>
            <a:endParaRPr b="1">
              <a:solidFill>
                <a:srgbClr val="869FB2"/>
              </a:solidFill>
            </a:endParaRPr>
          </a:p>
        </p:txBody>
      </p:sp>
      <p:sp>
        <p:nvSpPr>
          <p:cNvPr id="1182" name="Google Shape;1182;p6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6">
                  <a:extLst>
                    <a:ext uri="{A12FA001-AC4F-418D-AE19-62706E023703}">
                      <ahyp:hlinkClr xmlns:ahyp="http://schemas.microsoft.com/office/drawing/2018/hyperlinkcolor" val="tx"/>
                    </a:ext>
                  </a:extLst>
                </a:hlinkClick>
              </a:rPr>
              <a:t>Amico</a:t>
            </a:r>
            <a:endParaRPr b="1">
              <a:solidFill>
                <a:srgbClr val="869FB2"/>
              </a:solidFill>
            </a:endParaRPr>
          </a:p>
        </p:txBody>
      </p:sp>
      <p:sp>
        <p:nvSpPr>
          <p:cNvPr id="1183" name="Google Shape;1183;p6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7">
                  <a:extLst>
                    <a:ext uri="{A12FA001-AC4F-418D-AE19-62706E023703}">
                      <ahyp:hlinkClr xmlns:ahyp="http://schemas.microsoft.com/office/drawing/2018/hyperlinkcolor" val="tx"/>
                    </a:ext>
                  </a:extLst>
                </a:hlinkClick>
              </a:rPr>
              <a:t>Bro</a:t>
            </a:r>
            <a:endParaRPr b="1">
              <a:solidFill>
                <a:srgbClr val="869FB2"/>
              </a:solidFill>
            </a:endParaRPr>
          </a:p>
        </p:txBody>
      </p:sp>
      <p:sp>
        <p:nvSpPr>
          <p:cNvPr id="1184" name="Google Shape;1184;p6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8">
                  <a:extLst>
                    <a:ext uri="{A12FA001-AC4F-418D-AE19-62706E023703}">
                      <ahyp:hlinkClr xmlns:ahyp="http://schemas.microsoft.com/office/drawing/2018/hyperlinkcolor" val="tx"/>
                    </a:ext>
                  </a:extLst>
                </a:hlinkClick>
              </a:rPr>
              <a:t>Rafiki</a:t>
            </a:r>
            <a:endParaRPr b="1">
              <a:solidFill>
                <a:srgbClr val="869FB2"/>
              </a:solidFill>
            </a:endParaRPr>
          </a:p>
        </p:txBody>
      </p:sp>
      <p:pic>
        <p:nvPicPr>
          <p:cNvPr id="1185" name="Google Shape;1185;p6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86" name="Google Shape;1186;p6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87" name="Google Shape;1187;p6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88" name="Google Shape;1188;p6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89" name="Google Shape;1189;p6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869FB2"/>
                </a:solidFill>
                <a:uFill>
                  <a:noFill/>
                </a:uFill>
                <a:hlinkClick r:id="rId13">
                  <a:extLst>
                    <a:ext uri="{A12FA001-AC4F-418D-AE19-62706E023703}">
                      <ahyp:hlinkClr xmlns:ahyp="http://schemas.microsoft.com/office/drawing/2018/hyperlinkcolor" val="tx"/>
                    </a:ext>
                  </a:extLst>
                </a:hlinkClick>
              </a:rPr>
              <a:t>Cuate</a:t>
            </a:r>
            <a:endParaRPr b="1">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EE3A013-FE2F-41F8-BBF4-C13C78B50E1B}"/>
              </a:ext>
            </a:extLst>
          </p:cNvPr>
          <p:cNvSpPr>
            <a:spLocks noGrp="1"/>
          </p:cNvSpPr>
          <p:nvPr>
            <p:ph type="dt" sz="half" idx="10"/>
          </p:nvPr>
        </p:nvSpPr>
        <p:spPr/>
        <p:txBody>
          <a:bodyPr/>
          <a:lstStyle/>
          <a:p>
            <a:fld id="{BFE94450-9BFC-4964-A113-ADDEA19467D9}"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5AD5A2A9-CCD9-404A-A7FE-E68EACDAF241}"/>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EF50BF94-226D-472E-8675-9A36E7E1AE6B}"/>
              </a:ext>
            </a:extLst>
          </p:cNvPr>
          <p:cNvSpPr>
            <a:spLocks noGrp="1"/>
          </p:cNvSpPr>
          <p:nvPr>
            <p:ph type="sldNum" sz="quarter" idx="12"/>
          </p:nvPr>
        </p:nvSpPr>
        <p:spPr/>
        <p:txBody>
          <a:bodyPr/>
          <a:lstStyle/>
          <a:p>
            <a:r>
              <a:rPr lang="en-US" altLang="en-US"/>
              <a:t>slide </a:t>
            </a:r>
            <a:fld id="{F8AEC58F-0E12-4D80-9FCF-A4016F1E58F0}" type="slidenum">
              <a:rPr lang="en-US" altLang="en-US"/>
              <a:pPr/>
              <a:t>26</a:t>
            </a:fld>
            <a:endParaRPr lang="en-US" altLang="en-US" sz="1050">
              <a:solidFill>
                <a:schemeClr val="tx1"/>
              </a:solidFill>
              <a:latin typeface="Arial" panose="020B0604020202020204" pitchFamily="34" charset="0"/>
            </a:endParaRPr>
          </a:p>
        </p:txBody>
      </p:sp>
      <p:sp>
        <p:nvSpPr>
          <p:cNvPr id="17410" name="Rectangle 2">
            <a:extLst>
              <a:ext uri="{FF2B5EF4-FFF2-40B4-BE49-F238E27FC236}">
                <a16:creationId xmlns:a16="http://schemas.microsoft.com/office/drawing/2014/main" id="{C9FE7819-098F-4AE1-BE49-75CD4B055237}"/>
              </a:ext>
            </a:extLst>
          </p:cNvPr>
          <p:cNvSpPr>
            <a:spLocks noGrp="1" noChangeArrowheads="1"/>
          </p:cNvSpPr>
          <p:nvPr>
            <p:ph type="title"/>
          </p:nvPr>
        </p:nvSpPr>
        <p:spPr>
          <a:ln/>
        </p:spPr>
        <p:txBody>
          <a:bodyPr/>
          <a:lstStyle/>
          <a:p>
            <a:r>
              <a:rPr lang="en-US" altLang="en-US" dirty="0"/>
              <a:t>What are Cascading Style Sheets?</a:t>
            </a:r>
          </a:p>
        </p:txBody>
      </p:sp>
      <p:sp>
        <p:nvSpPr>
          <p:cNvPr id="17411" name="Rectangle 3">
            <a:extLst>
              <a:ext uri="{FF2B5EF4-FFF2-40B4-BE49-F238E27FC236}">
                <a16:creationId xmlns:a16="http://schemas.microsoft.com/office/drawing/2014/main" id="{5C21B637-19D9-47B2-9DA2-B1BF2320C980}"/>
              </a:ext>
            </a:extLst>
          </p:cNvPr>
          <p:cNvSpPr>
            <a:spLocks noGrp="1" noChangeArrowheads="1"/>
          </p:cNvSpPr>
          <p:nvPr>
            <p:ph type="body" idx="1"/>
          </p:nvPr>
        </p:nvSpPr>
        <p:spPr>
          <a:ln/>
        </p:spPr>
        <p:txBody>
          <a:bodyPr/>
          <a:lstStyle/>
          <a:p>
            <a:pPr>
              <a:lnSpc>
                <a:spcPct val="80000"/>
              </a:lnSpc>
            </a:pPr>
            <a:r>
              <a:rPr lang="en-US" altLang="en-US" sz="1350" dirty="0">
                <a:solidFill>
                  <a:schemeClr val="bg1"/>
                </a:solidFill>
              </a:rPr>
              <a:t>Cascading Style Sheets (CSS) were established by the World Wide Web Consortium (W3C).  The CSS specification allows for more control over the look, or </a:t>
            </a:r>
            <a:r>
              <a:rPr lang="en-US" altLang="en-US" sz="1350" i="1" dirty="0">
                <a:solidFill>
                  <a:schemeClr val="bg1"/>
                </a:solidFill>
              </a:rPr>
              <a:t>style</a:t>
            </a:r>
            <a:r>
              <a:rPr lang="en-US" altLang="en-US" sz="1350" dirty="0">
                <a:solidFill>
                  <a:schemeClr val="bg1"/>
                </a:solidFill>
              </a:rPr>
              <a:t>, of web pages or other XML files by providing a central location, or </a:t>
            </a:r>
            <a:r>
              <a:rPr lang="en-US" altLang="en-US" sz="1350" i="1" dirty="0">
                <a:solidFill>
                  <a:schemeClr val="bg1"/>
                </a:solidFill>
              </a:rPr>
              <a:t>sheet</a:t>
            </a:r>
            <a:r>
              <a:rPr lang="en-US" altLang="en-US" sz="1350" dirty="0">
                <a:solidFill>
                  <a:schemeClr val="bg1"/>
                </a:solidFill>
              </a:rPr>
              <a:t>, where you can define how certain HTML (Hyper-Text Markup Language) or XML (</a:t>
            </a:r>
            <a:r>
              <a:rPr lang="en-US" altLang="en-US" sz="1350" dirty="0" err="1">
                <a:solidFill>
                  <a:schemeClr val="bg1"/>
                </a:solidFill>
              </a:rPr>
              <a:t>eXtensible</a:t>
            </a:r>
            <a:r>
              <a:rPr lang="en-US" altLang="en-US" sz="1350" dirty="0">
                <a:solidFill>
                  <a:schemeClr val="bg1"/>
                </a:solidFill>
              </a:rPr>
              <a:t> Markup Language) tags are going to be interpreted by the browser.</a:t>
            </a:r>
          </a:p>
          <a:p>
            <a:pPr>
              <a:lnSpc>
                <a:spcPct val="80000"/>
              </a:lnSpc>
            </a:pPr>
            <a:endParaRPr lang="en-US" altLang="en-US" sz="1350" dirty="0">
              <a:solidFill>
                <a:schemeClr val="bg1"/>
              </a:solidFill>
            </a:endParaRPr>
          </a:p>
          <a:p>
            <a:pPr>
              <a:lnSpc>
                <a:spcPct val="80000"/>
              </a:lnSpc>
            </a:pPr>
            <a:r>
              <a:rPr lang="en-US" altLang="en-US" sz="1350" dirty="0">
                <a:solidFill>
                  <a:schemeClr val="bg1"/>
                </a:solidFill>
              </a:rPr>
              <a:t>Why is it called “cascading”?   In CSS, multiple styles can be applied to a particular document (usually a web page or XML file).  The browser will interpret these styles in a cascading fashion:</a:t>
            </a:r>
          </a:p>
          <a:p>
            <a:pPr lvl="1">
              <a:lnSpc>
                <a:spcPct val="80000"/>
              </a:lnSpc>
            </a:pPr>
            <a:r>
              <a:rPr lang="en-US" altLang="en-US" sz="1050" dirty="0">
                <a:solidFill>
                  <a:schemeClr val="bg1"/>
                </a:solidFill>
              </a:rPr>
              <a:t>Style rules set up site-wide are overridden by styles located within individual pages.</a:t>
            </a:r>
          </a:p>
          <a:p>
            <a:pPr lvl="1">
              <a:lnSpc>
                <a:spcPct val="80000"/>
              </a:lnSpc>
            </a:pPr>
            <a:r>
              <a:rPr lang="en-US" altLang="en-US" sz="1050" dirty="0">
                <a:solidFill>
                  <a:schemeClr val="bg1"/>
                </a:solidFill>
              </a:rPr>
              <a:t>Individual pages are overridden by styles inside an individual tag.  </a:t>
            </a:r>
          </a:p>
          <a:p>
            <a:pPr lvl="1">
              <a:lnSpc>
                <a:spcPct val="80000"/>
              </a:lnSpc>
            </a:pPr>
            <a:r>
              <a:rPr lang="en-US" altLang="en-US" sz="1050" dirty="0">
                <a:solidFill>
                  <a:schemeClr val="bg1"/>
                </a:solidFill>
              </a:rPr>
              <a:t>In addition, the end user can set up styles in the browser that will override the author’s styles.</a:t>
            </a:r>
          </a:p>
          <a:p>
            <a:pPr lvl="1">
              <a:lnSpc>
                <a:spcPct val="80000"/>
              </a:lnSpc>
            </a:pPr>
            <a:r>
              <a:rPr lang="en-US" altLang="en-US" sz="1050" dirty="0">
                <a:solidFill>
                  <a:schemeClr val="bg1"/>
                </a:solidFill>
              </a:rPr>
              <a:t>All matching rules for a particular selector will be applied, except where they conflict with each other (in which case, the latter rule would be applied, as determined by the cascade).  In the following example, </a:t>
            </a:r>
            <a:r>
              <a:rPr lang="en-US" altLang="en-US" sz="1050" dirty="0">
                <a:solidFill>
                  <a:schemeClr val="bg1"/>
                </a:solidFill>
                <a:latin typeface="Courier New" panose="02070309020205020404" pitchFamily="49" charset="0"/>
              </a:rPr>
              <a:t>&lt;h2&gt;</a:t>
            </a:r>
            <a:r>
              <a:rPr lang="en-US" altLang="en-US" sz="1050" dirty="0">
                <a:solidFill>
                  <a:schemeClr val="bg1"/>
                </a:solidFill>
              </a:rPr>
              <a:t> tags would be displayed in red and italics (but not blue):</a:t>
            </a:r>
          </a:p>
          <a:p>
            <a:pPr lvl="2">
              <a:lnSpc>
                <a:spcPct val="80000"/>
              </a:lnSpc>
              <a:buFont typeface="Times" panose="02020603050405020304" pitchFamily="18" charset="0"/>
              <a:buNone/>
            </a:pPr>
            <a:r>
              <a:rPr lang="en-US" altLang="en-US" sz="1050" dirty="0">
                <a:solidFill>
                  <a:schemeClr val="bg1"/>
                </a:solidFill>
                <a:latin typeface="Courier New" panose="02070309020205020404" pitchFamily="49" charset="0"/>
              </a:rPr>
              <a:t>h2 {font-style: italic;}</a:t>
            </a:r>
          </a:p>
          <a:p>
            <a:pPr lvl="2">
              <a:lnSpc>
                <a:spcPct val="80000"/>
              </a:lnSpc>
              <a:buFont typeface="Times" panose="02020603050405020304" pitchFamily="18" charset="0"/>
              <a:buNone/>
            </a:pPr>
            <a:r>
              <a:rPr lang="en-US" altLang="en-US" sz="1050" dirty="0">
                <a:solidFill>
                  <a:schemeClr val="bg1"/>
                </a:solidFill>
                <a:latin typeface="Courier New" panose="02070309020205020404" pitchFamily="49" charset="0"/>
              </a:rPr>
              <a:t>h2 {color: </a:t>
            </a:r>
            <a:r>
              <a:rPr lang="en-US" altLang="en-US" sz="1050" dirty="0" err="1">
                <a:solidFill>
                  <a:schemeClr val="bg1"/>
                </a:solidFill>
                <a:latin typeface="Courier New" panose="02070309020205020404" pitchFamily="49" charset="0"/>
              </a:rPr>
              <a:t>darkblue</a:t>
            </a:r>
            <a:r>
              <a:rPr lang="en-US" altLang="en-US" sz="1050" dirty="0">
                <a:solidFill>
                  <a:schemeClr val="bg1"/>
                </a:solidFill>
                <a:latin typeface="Courier New" panose="02070309020205020404" pitchFamily="49" charset="0"/>
              </a:rPr>
              <a:t>;}</a:t>
            </a:r>
          </a:p>
          <a:p>
            <a:pPr lvl="2">
              <a:lnSpc>
                <a:spcPct val="80000"/>
              </a:lnSpc>
              <a:buFont typeface="Times" panose="02020603050405020304" pitchFamily="18" charset="0"/>
              <a:buNone/>
            </a:pPr>
            <a:r>
              <a:rPr lang="en-US" altLang="en-US" sz="1050" dirty="0">
                <a:solidFill>
                  <a:schemeClr val="bg1"/>
                </a:solidFill>
                <a:latin typeface="Courier New" panose="02070309020205020404" pitchFamily="49" charset="0"/>
              </a:rPr>
              <a:t>h2 {color: red;}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41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741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411">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41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E7D61E0-B2A4-4828-BFD1-32187E54475A}"/>
              </a:ext>
            </a:extLst>
          </p:cNvPr>
          <p:cNvSpPr>
            <a:spLocks noGrp="1"/>
          </p:cNvSpPr>
          <p:nvPr>
            <p:ph type="dt" sz="half" idx="10"/>
          </p:nvPr>
        </p:nvSpPr>
        <p:spPr/>
        <p:txBody>
          <a:bodyPr/>
          <a:lstStyle/>
          <a:p>
            <a:fld id="{574888DE-1E2F-46CD-8387-67246DCEB3CD}"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5DD19A28-C0B2-4EAD-8CF8-632E0FD7C325}"/>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11CAF3BE-00E5-4004-8553-1E006C1C0A67}"/>
              </a:ext>
            </a:extLst>
          </p:cNvPr>
          <p:cNvSpPr>
            <a:spLocks noGrp="1"/>
          </p:cNvSpPr>
          <p:nvPr>
            <p:ph type="sldNum" sz="quarter" idx="12"/>
          </p:nvPr>
        </p:nvSpPr>
        <p:spPr/>
        <p:txBody>
          <a:bodyPr/>
          <a:lstStyle/>
          <a:p>
            <a:r>
              <a:rPr lang="en-US" altLang="en-US"/>
              <a:t>slide </a:t>
            </a:r>
            <a:fld id="{E5B134F6-943E-4C53-94D7-5B16DE96880A}" type="slidenum">
              <a:rPr lang="en-US" altLang="en-US"/>
              <a:pPr/>
              <a:t>27</a:t>
            </a:fld>
            <a:endParaRPr lang="en-US" altLang="en-US" sz="1050">
              <a:solidFill>
                <a:schemeClr val="tx1"/>
              </a:solidFill>
              <a:latin typeface="Arial" panose="020B0604020202020204" pitchFamily="34" charset="0"/>
            </a:endParaRPr>
          </a:p>
        </p:txBody>
      </p:sp>
      <p:sp>
        <p:nvSpPr>
          <p:cNvPr id="25602" name="Rectangle 2">
            <a:extLst>
              <a:ext uri="{FF2B5EF4-FFF2-40B4-BE49-F238E27FC236}">
                <a16:creationId xmlns:a16="http://schemas.microsoft.com/office/drawing/2014/main" id="{3096C214-36BB-4219-BA47-3DD86CB9A47A}"/>
              </a:ext>
            </a:extLst>
          </p:cNvPr>
          <p:cNvSpPr>
            <a:spLocks noGrp="1" noChangeArrowheads="1"/>
          </p:cNvSpPr>
          <p:nvPr>
            <p:ph type="title"/>
          </p:nvPr>
        </p:nvSpPr>
        <p:spPr>
          <a:ln/>
        </p:spPr>
        <p:txBody>
          <a:bodyPr/>
          <a:lstStyle/>
          <a:p>
            <a:r>
              <a:rPr lang="en-US" altLang="en-US"/>
              <a:t>What are Cascading Style Sheets? </a:t>
            </a:r>
            <a:r>
              <a:rPr lang="en-US" altLang="en-US" sz="750"/>
              <a:t>continued</a:t>
            </a:r>
          </a:p>
        </p:txBody>
      </p:sp>
      <p:sp>
        <p:nvSpPr>
          <p:cNvPr id="25603" name="Rectangle 3">
            <a:extLst>
              <a:ext uri="{FF2B5EF4-FFF2-40B4-BE49-F238E27FC236}">
                <a16:creationId xmlns:a16="http://schemas.microsoft.com/office/drawing/2014/main" id="{32C4B445-7919-4550-B38D-5072951343DA}"/>
              </a:ext>
            </a:extLst>
          </p:cNvPr>
          <p:cNvSpPr>
            <a:spLocks noGrp="1" noChangeArrowheads="1"/>
          </p:cNvSpPr>
          <p:nvPr>
            <p:ph type="body" idx="1"/>
          </p:nvPr>
        </p:nvSpPr>
        <p:spPr>
          <a:ln/>
        </p:spPr>
        <p:txBody>
          <a:bodyPr/>
          <a:lstStyle/>
          <a:p>
            <a:pPr>
              <a:lnSpc>
                <a:spcPct val="80000"/>
              </a:lnSpc>
              <a:spcBef>
                <a:spcPct val="15000"/>
              </a:spcBef>
              <a:spcAft>
                <a:spcPct val="15000"/>
              </a:spcAft>
              <a:tabLst>
                <a:tab pos="1159669" algn="l"/>
              </a:tabLst>
            </a:pPr>
            <a:r>
              <a:rPr lang="en-US" altLang="en-US" sz="1200" dirty="0">
                <a:solidFill>
                  <a:schemeClr val="bg1"/>
                </a:solidFill>
              </a:rPr>
              <a:t>To properly see the effects of the Style Sheets, your visitors will need to use a web browser that is version 4.0 or newer.  Fortunately, using CSS does not cause web pages to break when viewed on older browsers; however, the styles won’t appear as defined.  Since most people these days are using </a:t>
            </a:r>
            <a:r>
              <a:rPr lang="en-US" altLang="en-US" sz="1200" i="1" dirty="0">
                <a:solidFill>
                  <a:schemeClr val="bg1"/>
                </a:solidFill>
              </a:rPr>
              <a:t>Internet Explorer 6</a:t>
            </a:r>
            <a:r>
              <a:rPr lang="en-US" altLang="en-US" sz="1200" dirty="0">
                <a:solidFill>
                  <a:schemeClr val="bg1"/>
                </a:solidFill>
              </a:rPr>
              <a:t>, </a:t>
            </a:r>
            <a:r>
              <a:rPr lang="en-US" altLang="en-US" sz="1200" i="1" dirty="0">
                <a:solidFill>
                  <a:schemeClr val="bg1"/>
                </a:solidFill>
              </a:rPr>
              <a:t>Netscape 7</a:t>
            </a:r>
            <a:r>
              <a:rPr lang="en-US" altLang="en-US" sz="1200" dirty="0">
                <a:solidFill>
                  <a:schemeClr val="bg1"/>
                </a:solidFill>
              </a:rPr>
              <a:t>, or </a:t>
            </a:r>
            <a:r>
              <a:rPr lang="en-US" altLang="en-US" sz="1200" i="1" dirty="0">
                <a:solidFill>
                  <a:schemeClr val="bg1"/>
                </a:solidFill>
              </a:rPr>
              <a:t>Firefox 1</a:t>
            </a:r>
            <a:r>
              <a:rPr lang="en-US" altLang="en-US" sz="1200" dirty="0">
                <a:solidFill>
                  <a:schemeClr val="bg1"/>
                </a:solidFill>
              </a:rPr>
              <a:t> or newer, most browsers can properly display CSS.</a:t>
            </a:r>
          </a:p>
          <a:p>
            <a:pPr>
              <a:lnSpc>
                <a:spcPct val="80000"/>
              </a:lnSpc>
              <a:spcBef>
                <a:spcPct val="15000"/>
              </a:spcBef>
              <a:spcAft>
                <a:spcPct val="15000"/>
              </a:spcAft>
              <a:tabLst>
                <a:tab pos="1159669" algn="l"/>
              </a:tabLst>
            </a:pPr>
            <a:r>
              <a:rPr lang="en-US" altLang="en-US" sz="1200" dirty="0">
                <a:solidFill>
                  <a:schemeClr val="bg1"/>
                </a:solidFill>
              </a:rPr>
              <a:t>CSS-aware browsers apply their own stylesheet for every HTML element as the first set of rules in the cascade, and this set of rules form the default display for every element.  For example, most browsers treat  the </a:t>
            </a:r>
            <a:r>
              <a:rPr lang="en-US" altLang="en-US" sz="1050" dirty="0">
                <a:solidFill>
                  <a:schemeClr val="bg1"/>
                </a:solidFill>
              </a:rPr>
              <a:t>&lt;</a:t>
            </a:r>
            <a:r>
              <a:rPr lang="en-US" altLang="en-US" sz="1050" dirty="0">
                <a:solidFill>
                  <a:schemeClr val="bg1"/>
                </a:solidFill>
                <a:latin typeface="Courier New" panose="02070309020205020404" pitchFamily="49" charset="0"/>
              </a:rPr>
              <a:t>p&gt;</a:t>
            </a:r>
            <a:r>
              <a:rPr lang="en-US" altLang="en-US" sz="1200" dirty="0">
                <a:solidFill>
                  <a:schemeClr val="bg1"/>
                </a:solidFill>
              </a:rPr>
              <a:t> tag as a block element, as though there were the explicit declaration </a:t>
            </a:r>
            <a:r>
              <a:rPr lang="en-US" altLang="en-US" sz="1050" dirty="0">
                <a:solidFill>
                  <a:schemeClr val="bg1"/>
                </a:solidFill>
                <a:latin typeface="Courier New" panose="02070309020205020404" pitchFamily="49" charset="0"/>
              </a:rPr>
              <a:t>p { display: block;}</a:t>
            </a:r>
            <a:r>
              <a:rPr lang="en-US" altLang="en-US" sz="1200" dirty="0">
                <a:solidFill>
                  <a:schemeClr val="bg1"/>
                </a:solidFill>
              </a:rPr>
              <a:t>  By using CSS, you modify the default settings by overriding these implicit styles with an explicit declaration (for more on the block display, see slide 17).</a:t>
            </a:r>
            <a:endParaRPr lang="en-US" altLang="en-US" sz="1200" dirty="0">
              <a:solidFill>
                <a:schemeClr val="bg1"/>
              </a:solidFill>
              <a:latin typeface="Courier New" panose="02070309020205020404" pitchFamily="49" charset="0"/>
            </a:endParaRPr>
          </a:p>
          <a:p>
            <a:pPr>
              <a:lnSpc>
                <a:spcPct val="80000"/>
              </a:lnSpc>
              <a:spcBef>
                <a:spcPct val="15000"/>
              </a:spcBef>
              <a:spcAft>
                <a:spcPct val="15000"/>
              </a:spcAft>
              <a:tabLst>
                <a:tab pos="1159669" algn="l"/>
              </a:tabLst>
            </a:pPr>
            <a:r>
              <a:rPr lang="en-US" altLang="en-US" sz="1200" dirty="0">
                <a:solidFill>
                  <a:schemeClr val="bg1"/>
                </a:solidFill>
              </a:rPr>
              <a:t>By using CSS, you can also control text formatting and location on the page.  Using CSS can eliminate the need for tables as a layout tool.  With CSS, logos can be created using just text, instead of having to rely on graphics.  These changes make pages more accessible to a wider audience.</a:t>
            </a:r>
          </a:p>
          <a:p>
            <a:pPr>
              <a:lnSpc>
                <a:spcPct val="80000"/>
              </a:lnSpc>
              <a:spcBef>
                <a:spcPct val="15000"/>
              </a:spcBef>
              <a:spcAft>
                <a:spcPct val="15000"/>
              </a:spcAft>
              <a:tabLst>
                <a:tab pos="1159669" algn="l"/>
              </a:tabLst>
            </a:pPr>
            <a:r>
              <a:rPr lang="en-US" altLang="en-US" sz="1200" dirty="0">
                <a:solidFill>
                  <a:schemeClr val="bg1"/>
                </a:solidFill>
              </a:rPr>
              <a:t>CSS Specifications: </a:t>
            </a:r>
          </a:p>
          <a:p>
            <a:pPr lvl="1">
              <a:lnSpc>
                <a:spcPct val="80000"/>
              </a:lnSpc>
              <a:spcBef>
                <a:spcPct val="15000"/>
              </a:spcBef>
              <a:spcAft>
                <a:spcPct val="15000"/>
              </a:spcAft>
              <a:tabLst>
                <a:tab pos="1159669" algn="l"/>
              </a:tabLst>
            </a:pPr>
            <a:r>
              <a:rPr lang="en-US" altLang="en-US" sz="900" dirty="0">
                <a:solidFill>
                  <a:schemeClr val="bg1"/>
                </a:solidFill>
              </a:rPr>
              <a:t>CSS 1:	</a:t>
            </a:r>
            <a:r>
              <a:rPr lang="en-US" altLang="en-US" sz="900" dirty="0">
                <a:solidFill>
                  <a:schemeClr val="bg1"/>
                </a:solidFill>
                <a:latin typeface="Courier New" panose="02070309020205020404" pitchFamily="49" charset="0"/>
              </a:rPr>
              <a:t>http://www.w3.org/TR/REC-CSS1-961217.html</a:t>
            </a:r>
          </a:p>
          <a:p>
            <a:pPr lvl="1">
              <a:lnSpc>
                <a:spcPct val="80000"/>
              </a:lnSpc>
              <a:spcBef>
                <a:spcPct val="15000"/>
              </a:spcBef>
              <a:spcAft>
                <a:spcPct val="15000"/>
              </a:spcAft>
              <a:tabLst>
                <a:tab pos="1159669" algn="l"/>
              </a:tabLst>
            </a:pPr>
            <a:r>
              <a:rPr lang="en-US" altLang="en-US" sz="900" dirty="0">
                <a:solidFill>
                  <a:schemeClr val="bg1"/>
                </a:solidFill>
              </a:rPr>
              <a:t>CSS 2:  	</a:t>
            </a:r>
            <a:r>
              <a:rPr lang="en-US" altLang="en-US" sz="900" dirty="0">
                <a:solidFill>
                  <a:schemeClr val="bg1"/>
                </a:solidFill>
                <a:latin typeface="Courier New" panose="02070309020205020404" pitchFamily="49" charset="0"/>
              </a:rPr>
              <a:t>http://www.w3.org/TR/CSS2/</a:t>
            </a:r>
          </a:p>
          <a:p>
            <a:pPr lvl="1">
              <a:lnSpc>
                <a:spcPct val="80000"/>
              </a:lnSpc>
              <a:spcBef>
                <a:spcPct val="15000"/>
              </a:spcBef>
              <a:spcAft>
                <a:spcPct val="15000"/>
              </a:spcAft>
              <a:tabLst>
                <a:tab pos="1159669" algn="l"/>
              </a:tabLst>
            </a:pPr>
            <a:r>
              <a:rPr lang="en-US" altLang="en-US" sz="900" dirty="0">
                <a:solidFill>
                  <a:schemeClr val="bg1"/>
                </a:solidFill>
              </a:rPr>
              <a:t>CSS 2.1:	</a:t>
            </a:r>
            <a:r>
              <a:rPr lang="en-US" altLang="en-US" sz="900" dirty="0">
                <a:solidFill>
                  <a:schemeClr val="bg1"/>
                </a:solidFill>
                <a:latin typeface="Courier New" panose="02070309020205020404" pitchFamily="49" charset="0"/>
              </a:rPr>
              <a:t>http://www.w3.org/TR/CSS21/</a:t>
            </a:r>
          </a:p>
          <a:p>
            <a:pPr>
              <a:lnSpc>
                <a:spcPct val="80000"/>
              </a:lnSpc>
              <a:spcBef>
                <a:spcPct val="15000"/>
              </a:spcBef>
              <a:spcAft>
                <a:spcPct val="15000"/>
              </a:spcAft>
              <a:tabLst>
                <a:tab pos="1159669" algn="l"/>
              </a:tabLst>
            </a:pPr>
            <a:r>
              <a:rPr lang="en-US" altLang="en-US" sz="1200" dirty="0">
                <a:solidFill>
                  <a:schemeClr val="bg1"/>
                </a:solidFill>
              </a:rPr>
              <a:t>Differences between CSS 1, CSS 2, and CSS 2.1:</a:t>
            </a:r>
          </a:p>
          <a:p>
            <a:pPr lvl="1">
              <a:lnSpc>
                <a:spcPct val="80000"/>
              </a:lnSpc>
              <a:spcBef>
                <a:spcPct val="15000"/>
              </a:spcBef>
              <a:spcAft>
                <a:spcPct val="15000"/>
              </a:spcAft>
              <a:tabLst>
                <a:tab pos="1159669" algn="l"/>
              </a:tabLst>
            </a:pPr>
            <a:r>
              <a:rPr lang="en-US" altLang="en-US" sz="900" dirty="0">
                <a:solidFill>
                  <a:schemeClr val="bg1"/>
                </a:solidFill>
              </a:rPr>
              <a:t>Between CSS 1 and CSS 2:  </a:t>
            </a:r>
            <a:r>
              <a:rPr lang="en-US" altLang="en-US" sz="900" dirty="0">
                <a:solidFill>
                  <a:schemeClr val="bg1"/>
                </a:solidFill>
                <a:latin typeface="Courier New" panose="02070309020205020404" pitchFamily="49" charset="0"/>
              </a:rPr>
              <a:t>http://www.w3.org/TR/CSS2/changes.html</a:t>
            </a:r>
          </a:p>
          <a:p>
            <a:pPr lvl="1">
              <a:lnSpc>
                <a:spcPct val="80000"/>
              </a:lnSpc>
              <a:spcBef>
                <a:spcPct val="15000"/>
              </a:spcBef>
              <a:spcAft>
                <a:spcPct val="15000"/>
              </a:spcAft>
              <a:tabLst>
                <a:tab pos="1159669" algn="l"/>
              </a:tabLst>
            </a:pPr>
            <a:r>
              <a:rPr lang="en-US" altLang="en-US" sz="900" dirty="0">
                <a:solidFill>
                  <a:schemeClr val="bg1"/>
                </a:solidFill>
              </a:rPr>
              <a:t>Between CSS 2 and CSS 2.1:  </a:t>
            </a:r>
            <a:r>
              <a:rPr lang="en-US" altLang="en-US" sz="900" dirty="0">
                <a:solidFill>
                  <a:schemeClr val="bg1"/>
                </a:solidFill>
                <a:latin typeface="Courier New" panose="02070309020205020404" pitchFamily="49" charset="0"/>
              </a:rPr>
              <a:t>http://www.w3.org/TR/CSS21/changes.html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24EBDE-8CB8-4E32-B20F-967078BA8266}"/>
              </a:ext>
            </a:extLst>
          </p:cNvPr>
          <p:cNvSpPr>
            <a:spLocks noGrp="1"/>
          </p:cNvSpPr>
          <p:nvPr>
            <p:ph type="dt" sz="half" idx="10"/>
          </p:nvPr>
        </p:nvSpPr>
        <p:spPr/>
        <p:txBody>
          <a:bodyPr/>
          <a:lstStyle/>
          <a:p>
            <a:fld id="{DCF58676-3CCE-4F23-AD56-B7E481FC1F32}"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EB7DF7B9-7225-49F7-B651-41EF40A8BB5C}"/>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D1F80D30-F718-451A-A98C-1FAAF39939A2}"/>
              </a:ext>
            </a:extLst>
          </p:cNvPr>
          <p:cNvSpPr>
            <a:spLocks noGrp="1"/>
          </p:cNvSpPr>
          <p:nvPr>
            <p:ph type="sldNum" sz="quarter" idx="12"/>
          </p:nvPr>
        </p:nvSpPr>
        <p:spPr/>
        <p:txBody>
          <a:bodyPr/>
          <a:lstStyle/>
          <a:p>
            <a:r>
              <a:rPr lang="en-US" altLang="en-US"/>
              <a:t>slide </a:t>
            </a:r>
            <a:fld id="{47BDAC78-E8B9-4264-9724-FB9D5AA8C4C2}" type="slidenum">
              <a:rPr lang="en-US" altLang="en-US"/>
              <a:pPr/>
              <a:t>28</a:t>
            </a:fld>
            <a:endParaRPr lang="en-US" altLang="en-US" sz="1050">
              <a:solidFill>
                <a:schemeClr val="tx1"/>
              </a:solidFill>
              <a:latin typeface="Arial" panose="020B0604020202020204" pitchFamily="34" charset="0"/>
            </a:endParaRPr>
          </a:p>
        </p:txBody>
      </p:sp>
      <p:sp>
        <p:nvSpPr>
          <p:cNvPr id="26626" name="Rectangle 2">
            <a:extLst>
              <a:ext uri="{FF2B5EF4-FFF2-40B4-BE49-F238E27FC236}">
                <a16:creationId xmlns:a16="http://schemas.microsoft.com/office/drawing/2014/main" id="{2979CE48-D105-42CC-8A3A-ED17DE4214C1}"/>
              </a:ext>
            </a:extLst>
          </p:cNvPr>
          <p:cNvSpPr>
            <a:spLocks noGrp="1" noChangeArrowheads="1"/>
          </p:cNvSpPr>
          <p:nvPr>
            <p:ph type="title"/>
          </p:nvPr>
        </p:nvSpPr>
        <p:spPr>
          <a:ln/>
        </p:spPr>
        <p:txBody>
          <a:bodyPr/>
          <a:lstStyle/>
          <a:p>
            <a:r>
              <a:rPr lang="en-US" altLang="en-US"/>
              <a:t>Pros and Cons of Using CSS</a:t>
            </a:r>
          </a:p>
        </p:txBody>
      </p:sp>
      <p:sp>
        <p:nvSpPr>
          <p:cNvPr id="26627" name="Rectangle 3">
            <a:extLst>
              <a:ext uri="{FF2B5EF4-FFF2-40B4-BE49-F238E27FC236}">
                <a16:creationId xmlns:a16="http://schemas.microsoft.com/office/drawing/2014/main" id="{BEC78970-F7FB-4B51-991C-68D771E589E4}"/>
              </a:ext>
            </a:extLst>
          </p:cNvPr>
          <p:cNvSpPr>
            <a:spLocks noGrp="1" noChangeArrowheads="1"/>
          </p:cNvSpPr>
          <p:nvPr>
            <p:ph type="body" idx="1"/>
          </p:nvPr>
        </p:nvSpPr>
        <p:spPr>
          <a:ln/>
        </p:spPr>
        <p:txBody>
          <a:bodyPr/>
          <a:lstStyle/>
          <a:p>
            <a:r>
              <a:rPr lang="en-US" altLang="en-US" sz="1400" dirty="0">
                <a:solidFill>
                  <a:schemeClr val="bg1"/>
                </a:solidFill>
              </a:rPr>
              <a:t>Pros</a:t>
            </a:r>
          </a:p>
          <a:p>
            <a:pPr lvl="1"/>
            <a:r>
              <a:rPr lang="en-US" altLang="en-US" sz="1400" dirty="0">
                <a:solidFill>
                  <a:schemeClr val="bg1"/>
                </a:solidFill>
              </a:rPr>
              <a:t>Greater designer control of the appearance of the page</a:t>
            </a:r>
          </a:p>
          <a:p>
            <a:pPr lvl="1"/>
            <a:r>
              <a:rPr lang="en-US" altLang="en-US" sz="1400" dirty="0">
                <a:solidFill>
                  <a:schemeClr val="bg1"/>
                </a:solidFill>
              </a:rPr>
              <a:t>Easier management of site-wide changes</a:t>
            </a:r>
          </a:p>
          <a:p>
            <a:pPr lvl="1"/>
            <a:r>
              <a:rPr lang="en-US" altLang="en-US" sz="1400" dirty="0">
                <a:solidFill>
                  <a:schemeClr val="bg1"/>
                </a:solidFill>
              </a:rPr>
              <a:t>Greater accessibility to web sites by non-graphical browsers and web-page-reading software</a:t>
            </a:r>
          </a:p>
          <a:p>
            <a:pPr lvl="1">
              <a:buFont typeface="Times" panose="02020603050405020304" pitchFamily="18" charset="0"/>
              <a:buNone/>
            </a:pPr>
            <a:endParaRPr lang="en-US" altLang="en-US" sz="1400" dirty="0">
              <a:solidFill>
                <a:schemeClr val="bg1"/>
              </a:solidFill>
            </a:endParaRPr>
          </a:p>
          <a:p>
            <a:r>
              <a:rPr lang="en-US" altLang="en-US" sz="1400" dirty="0">
                <a:solidFill>
                  <a:schemeClr val="bg1"/>
                </a:solidFill>
              </a:rPr>
              <a:t>Cons</a:t>
            </a:r>
          </a:p>
          <a:p>
            <a:pPr lvl="1"/>
            <a:r>
              <a:rPr lang="en-US" altLang="en-US" sz="1400" dirty="0">
                <a:solidFill>
                  <a:schemeClr val="bg1"/>
                </a:solidFill>
              </a:rPr>
              <a:t>Different browsers may interpret Style Sheets in different ways</a:t>
            </a:r>
          </a:p>
          <a:p>
            <a:pPr lvl="1"/>
            <a:r>
              <a:rPr lang="en-US" altLang="en-US" sz="1400" dirty="0">
                <a:solidFill>
                  <a:schemeClr val="bg1"/>
                </a:solidFill>
              </a:rPr>
              <a:t>Some styles may not be seen at all on some browsers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447D34-EF21-47BF-AC10-DC8B2B33749A}"/>
              </a:ext>
            </a:extLst>
          </p:cNvPr>
          <p:cNvSpPr>
            <a:spLocks noGrp="1"/>
          </p:cNvSpPr>
          <p:nvPr>
            <p:ph type="dt" sz="half" idx="10"/>
          </p:nvPr>
        </p:nvSpPr>
        <p:spPr/>
        <p:txBody>
          <a:bodyPr/>
          <a:lstStyle/>
          <a:p>
            <a:fld id="{7C28C040-3539-4837-9311-468BFC17E8C1}"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F66141A8-ADD5-4BC1-9EBD-4A4840ADBC06}"/>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957107A6-5E1A-4FCE-841E-479C00E02C9F}"/>
              </a:ext>
            </a:extLst>
          </p:cNvPr>
          <p:cNvSpPr>
            <a:spLocks noGrp="1"/>
          </p:cNvSpPr>
          <p:nvPr>
            <p:ph type="sldNum" sz="quarter" idx="12"/>
          </p:nvPr>
        </p:nvSpPr>
        <p:spPr/>
        <p:txBody>
          <a:bodyPr/>
          <a:lstStyle/>
          <a:p>
            <a:r>
              <a:rPr lang="en-US" altLang="en-US"/>
              <a:t>slide </a:t>
            </a:r>
            <a:fld id="{27C73828-EC61-440D-A8C9-25EC488D3688}" type="slidenum">
              <a:rPr lang="en-US" altLang="en-US"/>
              <a:pPr/>
              <a:t>29</a:t>
            </a:fld>
            <a:endParaRPr lang="en-US" altLang="en-US" sz="1050">
              <a:solidFill>
                <a:schemeClr val="tx1"/>
              </a:solidFill>
              <a:latin typeface="Arial" panose="020B0604020202020204" pitchFamily="34" charset="0"/>
            </a:endParaRPr>
          </a:p>
        </p:txBody>
      </p:sp>
      <p:sp>
        <p:nvSpPr>
          <p:cNvPr id="27650" name="Rectangle 2">
            <a:extLst>
              <a:ext uri="{FF2B5EF4-FFF2-40B4-BE49-F238E27FC236}">
                <a16:creationId xmlns:a16="http://schemas.microsoft.com/office/drawing/2014/main" id="{02714F56-086A-4A8F-95FE-CD47890AD955}"/>
              </a:ext>
            </a:extLst>
          </p:cNvPr>
          <p:cNvSpPr>
            <a:spLocks noGrp="1" noChangeArrowheads="1"/>
          </p:cNvSpPr>
          <p:nvPr>
            <p:ph type="title"/>
          </p:nvPr>
        </p:nvSpPr>
        <p:spPr>
          <a:xfrm>
            <a:off x="1657350" y="457201"/>
            <a:ext cx="6057900" cy="546497"/>
          </a:xfrm>
          <a:ln/>
        </p:spPr>
        <p:txBody>
          <a:bodyPr/>
          <a:lstStyle/>
          <a:p>
            <a:r>
              <a:rPr lang="en-US" altLang="en-US"/>
              <a:t>CSS Examples</a:t>
            </a:r>
          </a:p>
        </p:txBody>
      </p:sp>
      <p:sp>
        <p:nvSpPr>
          <p:cNvPr id="27651" name="Rectangle 3">
            <a:extLst>
              <a:ext uri="{FF2B5EF4-FFF2-40B4-BE49-F238E27FC236}">
                <a16:creationId xmlns:a16="http://schemas.microsoft.com/office/drawing/2014/main" id="{704B66F6-1029-400C-9869-125FD1EF98BF}"/>
              </a:ext>
            </a:extLst>
          </p:cNvPr>
          <p:cNvSpPr>
            <a:spLocks noGrp="1" noChangeArrowheads="1"/>
          </p:cNvSpPr>
          <p:nvPr>
            <p:ph type="body" idx="1"/>
          </p:nvPr>
        </p:nvSpPr>
        <p:spPr>
          <a:xfrm>
            <a:off x="1657350" y="1143000"/>
            <a:ext cx="6057900" cy="3543300"/>
          </a:xfrm>
          <a:ln/>
        </p:spPr>
        <p:txBody>
          <a:bodyPr/>
          <a:lstStyle/>
          <a:p>
            <a:pPr marL="173831" indent="-173831">
              <a:spcBef>
                <a:spcPts val="375"/>
              </a:spcBef>
              <a:spcAft>
                <a:spcPts val="375"/>
              </a:spcAft>
            </a:pPr>
            <a:r>
              <a:rPr lang="en-US" altLang="en-US" sz="1500" dirty="0">
                <a:solidFill>
                  <a:schemeClr val="bg1"/>
                </a:solidFill>
              </a:rPr>
              <a:t>The </a:t>
            </a:r>
            <a:r>
              <a:rPr lang="en-US" altLang="en-US" sz="1500" i="1" dirty="0">
                <a:solidFill>
                  <a:schemeClr val="bg1"/>
                </a:solidFill>
              </a:rPr>
              <a:t>CSS Zen Garden</a:t>
            </a:r>
            <a:r>
              <a:rPr lang="en-US" altLang="en-US" sz="1500" dirty="0">
                <a:solidFill>
                  <a:schemeClr val="bg1"/>
                </a:solidFill>
              </a:rPr>
              <a:t> shows some of the most advanced uses of CSS:</a:t>
            </a:r>
          </a:p>
          <a:p>
            <a:pPr marL="296466" lvl="1" indent="-36910">
              <a:spcBef>
                <a:spcPts val="375"/>
              </a:spcBef>
              <a:spcAft>
                <a:spcPts val="375"/>
              </a:spcAft>
              <a:buNone/>
            </a:pPr>
            <a:r>
              <a:rPr lang="en-US" altLang="en-US" sz="1200" dirty="0">
                <a:solidFill>
                  <a:schemeClr val="bg1"/>
                </a:solidFill>
              </a:rPr>
              <a:t>	</a:t>
            </a:r>
            <a:r>
              <a:rPr lang="en-US" altLang="en-US" sz="1200" dirty="0">
                <a:solidFill>
                  <a:schemeClr val="bg1"/>
                </a:solidFill>
                <a:latin typeface="Courier New" panose="02070309020205020404" pitchFamily="49" charset="0"/>
              </a:rPr>
              <a:t>http://www.csszengarden.com/</a:t>
            </a:r>
          </a:p>
          <a:p>
            <a:pPr marL="296466" lvl="1" indent="-36910">
              <a:spcBef>
                <a:spcPts val="375"/>
              </a:spcBef>
              <a:spcAft>
                <a:spcPts val="375"/>
              </a:spcAft>
              <a:buNone/>
            </a:pPr>
            <a:endParaRPr lang="en-US" altLang="en-US" sz="1200" dirty="0">
              <a:solidFill>
                <a:schemeClr val="bg1"/>
              </a:solidFill>
              <a:latin typeface="Courier New" panose="02070309020205020404" pitchFamily="49" charset="0"/>
            </a:endParaRPr>
          </a:p>
          <a:p>
            <a:pPr marL="173831" indent="-173831"/>
            <a:r>
              <a:rPr lang="en-US" altLang="en-US" sz="1500" i="1" dirty="0">
                <a:solidFill>
                  <a:schemeClr val="bg1"/>
                </a:solidFill>
              </a:rPr>
              <a:t>CSS in the real world: </a:t>
            </a:r>
            <a:r>
              <a:rPr lang="en-US" altLang="en-US" sz="1500" i="1" dirty="0" err="1">
                <a:solidFill>
                  <a:schemeClr val="bg1"/>
                </a:solidFill>
              </a:rPr>
              <a:t>ajc.com's</a:t>
            </a:r>
            <a:r>
              <a:rPr lang="en-US" altLang="en-US" sz="1500" i="1" dirty="0">
                <a:solidFill>
                  <a:schemeClr val="bg1"/>
                </a:solidFill>
              </a:rPr>
              <a:t> 'News Break'</a:t>
            </a:r>
          </a:p>
          <a:p>
            <a:pPr marL="296466" lvl="1" indent="-36910">
              <a:buNone/>
            </a:pPr>
            <a:r>
              <a:rPr lang="en-US" altLang="en-US" sz="1200" dirty="0">
                <a:solidFill>
                  <a:schemeClr val="bg1"/>
                </a:solidFill>
              </a:rPr>
              <a:t>	</a:t>
            </a:r>
            <a:r>
              <a:rPr lang="en-US" altLang="en-US" sz="1200" dirty="0">
                <a:solidFill>
                  <a:schemeClr val="bg1"/>
                </a:solidFill>
                <a:latin typeface="Courier New" panose="02070309020205020404" pitchFamily="49" charset="0"/>
              </a:rPr>
              <a:t>http://www.holovaty.com/blog/archive/2002/09/28/2340</a:t>
            </a:r>
          </a:p>
          <a:p>
            <a:pPr marL="296466" lvl="1" indent="-36910">
              <a:buNone/>
            </a:pPr>
            <a:endParaRPr lang="en-US" altLang="en-US" sz="1200" dirty="0">
              <a:solidFill>
                <a:schemeClr val="bg1"/>
              </a:solidFill>
              <a:latin typeface="Courier New" panose="02070309020205020404" pitchFamily="49" charset="0"/>
            </a:endParaRPr>
          </a:p>
          <a:p>
            <a:pPr marL="173831" indent="-173831"/>
            <a:r>
              <a:rPr lang="en-US" altLang="en-US" sz="1500" i="1" dirty="0">
                <a:solidFill>
                  <a:schemeClr val="bg1"/>
                </a:solidFill>
              </a:rPr>
              <a:t>Web Standards</a:t>
            </a:r>
            <a:r>
              <a:rPr lang="en-US" altLang="en-US" sz="1500" dirty="0">
                <a:solidFill>
                  <a:schemeClr val="bg1"/>
                </a:solidFill>
              </a:rPr>
              <a:t> Tech Briefing – with CSS: </a:t>
            </a:r>
          </a:p>
          <a:p>
            <a:pPr marL="296466" lvl="1" indent="-36910">
              <a:buNone/>
            </a:pPr>
            <a:r>
              <a:rPr lang="en-US" altLang="en-US" sz="1200" dirty="0">
                <a:solidFill>
                  <a:schemeClr val="bg1"/>
                </a:solidFill>
              </a:rPr>
              <a:t>	</a:t>
            </a:r>
            <a:r>
              <a:rPr lang="en-US" altLang="en-US" sz="1200" dirty="0">
                <a:solidFill>
                  <a:schemeClr val="bg1"/>
                </a:solidFill>
                <a:latin typeface="Courier New" panose="02070309020205020404" pitchFamily="49" charset="0"/>
              </a:rPr>
              <a:t>http://techbriefings.stanford.edu/web_standards/example1.html</a:t>
            </a:r>
            <a:r>
              <a:rPr lang="en-US" altLang="en-US" sz="1200" dirty="0">
                <a:solidFill>
                  <a:schemeClr val="bg1"/>
                </a:solidFill>
              </a:rPr>
              <a:t> </a:t>
            </a:r>
          </a:p>
          <a:p>
            <a:pPr marL="296466" lvl="1" indent="-36910">
              <a:buNone/>
            </a:pPr>
            <a:endParaRPr lang="en-US" altLang="en-US" sz="1200" dirty="0">
              <a:solidFill>
                <a:schemeClr val="bg1"/>
              </a:solidFill>
            </a:endParaRPr>
          </a:p>
          <a:p>
            <a:pPr marL="173831" indent="-173831"/>
            <a:r>
              <a:rPr lang="en-US" altLang="en-US" sz="1500" i="1" dirty="0">
                <a:solidFill>
                  <a:schemeClr val="bg1"/>
                </a:solidFill>
              </a:rPr>
              <a:t>Web Standards</a:t>
            </a:r>
            <a:r>
              <a:rPr lang="en-US" altLang="en-US" sz="1500" dirty="0">
                <a:solidFill>
                  <a:schemeClr val="bg1"/>
                </a:solidFill>
              </a:rPr>
              <a:t> Tech Briefing – without CSS : </a:t>
            </a:r>
          </a:p>
          <a:p>
            <a:pPr marL="296466" lvl="1" indent="-36910">
              <a:buNone/>
            </a:pPr>
            <a:r>
              <a:rPr lang="en-US" altLang="en-US" sz="1200" dirty="0">
                <a:solidFill>
                  <a:schemeClr val="bg1"/>
                </a:solidFill>
              </a:rPr>
              <a:t>	</a:t>
            </a:r>
            <a:r>
              <a:rPr lang="en-US" altLang="en-US" sz="1200" dirty="0">
                <a:solidFill>
                  <a:schemeClr val="bg1"/>
                </a:solidFill>
                <a:latin typeface="Courier New" panose="02070309020205020404" pitchFamily="49" charset="0"/>
              </a:rPr>
              <a:t>http://techbriefings.stanford.edu/web_standards/example2.html</a:t>
            </a:r>
            <a:r>
              <a:rPr lang="en-US" altLang="en-US" sz="1200" dirty="0">
                <a:solidFill>
                  <a:schemeClr val="bg1"/>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3"/>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a:t>
            </a:r>
            <a:r>
              <a:rPr lang="en">
                <a:solidFill>
                  <a:schemeClr val="accent4"/>
                </a:solidFill>
              </a:rPr>
              <a:t>HTML &amp; CSS?</a:t>
            </a:r>
            <a:endParaRPr>
              <a:solidFill>
                <a:schemeClr val="accent4"/>
              </a:solidFill>
            </a:endParaRPr>
          </a:p>
        </p:txBody>
      </p:sp>
      <p:sp>
        <p:nvSpPr>
          <p:cNvPr id="343" name="Google Shape;343;p33"/>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344" name="Google Shape;344;p33"/>
          <p:cNvGrpSpPr/>
          <p:nvPr/>
        </p:nvGrpSpPr>
        <p:grpSpPr>
          <a:xfrm>
            <a:off x="350039" y="3944000"/>
            <a:ext cx="2536147" cy="887325"/>
            <a:chOff x="880714" y="3731738"/>
            <a:chExt cx="2536147" cy="887325"/>
          </a:xfrm>
        </p:grpSpPr>
        <p:sp>
          <p:nvSpPr>
            <p:cNvPr id="345" name="Google Shape;345;p33"/>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5AB075C-2013-49E9-8783-518547F80DD2}"/>
              </a:ext>
            </a:extLst>
          </p:cNvPr>
          <p:cNvSpPr>
            <a:spLocks noGrp="1"/>
          </p:cNvSpPr>
          <p:nvPr>
            <p:ph type="dt" sz="half" idx="10"/>
          </p:nvPr>
        </p:nvSpPr>
        <p:spPr/>
        <p:txBody>
          <a:bodyPr/>
          <a:lstStyle/>
          <a:p>
            <a:fld id="{E43D16F2-22DD-42FB-90B4-9440E6471095}"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8C1D4E63-D8FE-4B30-9E25-17D70DF54012}"/>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368E34B9-14E7-4D87-ABD3-EF336379E93F}"/>
              </a:ext>
            </a:extLst>
          </p:cNvPr>
          <p:cNvSpPr>
            <a:spLocks noGrp="1"/>
          </p:cNvSpPr>
          <p:nvPr>
            <p:ph type="sldNum" sz="quarter" idx="12"/>
          </p:nvPr>
        </p:nvSpPr>
        <p:spPr/>
        <p:txBody>
          <a:bodyPr/>
          <a:lstStyle/>
          <a:p>
            <a:r>
              <a:rPr lang="en-US" altLang="en-US"/>
              <a:t>slide </a:t>
            </a:r>
            <a:fld id="{25B500FC-D061-4E11-84F9-1FAF667387FA}" type="slidenum">
              <a:rPr lang="en-US" altLang="en-US"/>
              <a:pPr/>
              <a:t>30</a:t>
            </a:fld>
            <a:endParaRPr lang="en-US" altLang="en-US" sz="1050">
              <a:solidFill>
                <a:schemeClr val="tx1"/>
              </a:solidFill>
              <a:latin typeface="Arial" panose="020B0604020202020204" pitchFamily="34" charset="0"/>
            </a:endParaRPr>
          </a:p>
        </p:txBody>
      </p:sp>
      <p:sp>
        <p:nvSpPr>
          <p:cNvPr id="28674" name="Rectangle 2">
            <a:extLst>
              <a:ext uri="{FF2B5EF4-FFF2-40B4-BE49-F238E27FC236}">
                <a16:creationId xmlns:a16="http://schemas.microsoft.com/office/drawing/2014/main" id="{1D50A4CC-53EC-4741-8178-56915F59CBFA}"/>
              </a:ext>
            </a:extLst>
          </p:cNvPr>
          <p:cNvSpPr>
            <a:spLocks noGrp="1" noChangeArrowheads="1"/>
          </p:cNvSpPr>
          <p:nvPr>
            <p:ph type="title"/>
          </p:nvPr>
        </p:nvSpPr>
        <p:spPr>
          <a:ln/>
        </p:spPr>
        <p:txBody>
          <a:bodyPr/>
          <a:lstStyle/>
          <a:p>
            <a:r>
              <a:rPr lang="en-US" altLang="en-US"/>
              <a:t>CSS Basics</a:t>
            </a:r>
          </a:p>
        </p:txBody>
      </p:sp>
      <p:sp>
        <p:nvSpPr>
          <p:cNvPr id="28675" name="Rectangle 3">
            <a:extLst>
              <a:ext uri="{FF2B5EF4-FFF2-40B4-BE49-F238E27FC236}">
                <a16:creationId xmlns:a16="http://schemas.microsoft.com/office/drawing/2014/main" id="{703E5BBE-F143-42E7-B3B9-A55E06D09F84}"/>
              </a:ext>
            </a:extLst>
          </p:cNvPr>
          <p:cNvSpPr>
            <a:spLocks noGrp="1" noChangeArrowheads="1"/>
          </p:cNvSpPr>
          <p:nvPr>
            <p:ph type="body" idx="1"/>
          </p:nvPr>
        </p:nvSpPr>
        <p:spPr>
          <a:ln/>
        </p:spPr>
        <p:txBody>
          <a:bodyPr/>
          <a:lstStyle/>
          <a:p>
            <a:r>
              <a:rPr lang="en-US" altLang="en-US" sz="1400" dirty="0">
                <a:solidFill>
                  <a:schemeClr val="bg1"/>
                </a:solidFill>
              </a:rPr>
              <a:t>Under standard HTML, to create a web site with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tags that have the standard features of a Header tag (that is, their own paragraph, bold, with a size change) and also are dark blue, you have to code each one as follows:</a:t>
            </a:r>
          </a:p>
          <a:p>
            <a:pPr lvl="1">
              <a:buFont typeface="Times" panose="02020603050405020304" pitchFamily="18" charset="0"/>
              <a:buNone/>
            </a:pPr>
            <a:r>
              <a:rPr lang="en-US" altLang="en-US" sz="1400" dirty="0">
                <a:solidFill>
                  <a:schemeClr val="bg1"/>
                </a:solidFill>
                <a:latin typeface="Courier New" panose="02070309020205020404" pitchFamily="49" charset="0"/>
              </a:rPr>
              <a:t>&lt;h2&gt;&lt;font color="</a:t>
            </a:r>
            <a:r>
              <a:rPr lang="en-US" altLang="en-US" sz="1400" dirty="0" err="1">
                <a:solidFill>
                  <a:schemeClr val="bg1"/>
                </a:solidFill>
                <a:latin typeface="Courier New" panose="02070309020205020404" pitchFamily="49" charset="0"/>
              </a:rPr>
              <a:t>darkblue</a:t>
            </a:r>
            <a:r>
              <a:rPr lang="en-US" altLang="en-US" sz="1400" dirty="0">
                <a:solidFill>
                  <a:schemeClr val="bg1"/>
                </a:solidFill>
                <a:latin typeface="Courier New" panose="02070309020205020404" pitchFamily="49" charset="0"/>
              </a:rPr>
              <a:t>"&gt;This is a </a:t>
            </a:r>
            <a:r>
              <a:rPr lang="en-US" altLang="en-US" sz="1400" dirty="0" err="1">
                <a:solidFill>
                  <a:schemeClr val="bg1"/>
                </a:solidFill>
                <a:latin typeface="Courier New" panose="02070309020205020404" pitchFamily="49" charset="0"/>
              </a:rPr>
              <a:t>darkblue</a:t>
            </a:r>
            <a:r>
              <a:rPr lang="en-US" altLang="en-US" sz="1400" dirty="0">
                <a:solidFill>
                  <a:schemeClr val="bg1"/>
                </a:solidFill>
                <a:latin typeface="Courier New" panose="02070309020205020404" pitchFamily="49" charset="0"/>
              </a:rPr>
              <a:t> H2 tag&lt;/font&gt;&lt;/h2&gt;</a:t>
            </a:r>
          </a:p>
          <a:p>
            <a:r>
              <a:rPr lang="en-US" altLang="en-US" sz="1400" dirty="0">
                <a:solidFill>
                  <a:schemeClr val="bg1"/>
                </a:solidFill>
              </a:rPr>
              <a:t>That’s a lot of information to type every time you want to use a dark blue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  Using CSS, all you need to do is type a regular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  The style information will be included in the Style Sheet as follows:</a:t>
            </a:r>
          </a:p>
          <a:p>
            <a:pPr lvl="1">
              <a:buFont typeface="Times" panose="02020603050405020304" pitchFamily="18" charset="0"/>
              <a:buNone/>
            </a:pPr>
            <a:r>
              <a:rPr lang="en-US" altLang="en-US" sz="1400" dirty="0">
                <a:solidFill>
                  <a:schemeClr val="bg1"/>
                </a:solidFill>
                <a:latin typeface="Courier New" panose="02070309020205020404" pitchFamily="49" charset="0"/>
              </a:rPr>
              <a:t>h2 { color: </a:t>
            </a:r>
            <a:r>
              <a:rPr lang="en-US" altLang="en-US" sz="1400" dirty="0" err="1">
                <a:solidFill>
                  <a:schemeClr val="bg1"/>
                </a:solidFill>
                <a:latin typeface="Courier New" panose="02070309020205020404" pitchFamily="49" charset="0"/>
              </a:rPr>
              <a:t>darkblue</a:t>
            </a:r>
            <a:r>
              <a:rPr lang="en-US" altLang="en-US" sz="1400" dirty="0">
                <a:solidFill>
                  <a:schemeClr val="bg1"/>
                </a:solidFill>
                <a:latin typeface="Courier New" panose="02070309020205020404" pitchFamily="49"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73F1CE-5343-4B0B-8063-AF2E75926AD6}"/>
              </a:ext>
            </a:extLst>
          </p:cNvPr>
          <p:cNvSpPr>
            <a:spLocks noGrp="1"/>
          </p:cNvSpPr>
          <p:nvPr>
            <p:ph type="dt" sz="half" idx="10"/>
          </p:nvPr>
        </p:nvSpPr>
        <p:spPr/>
        <p:txBody>
          <a:bodyPr/>
          <a:lstStyle/>
          <a:p>
            <a:fld id="{33BAE4BF-AFC9-427F-8182-CFAB9F5E3E42}"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5CA961F6-1310-45C9-94DA-F34BC01D8E4E}"/>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E4DD04B5-16F1-4CA8-B48E-20CD84F3AC79}"/>
              </a:ext>
            </a:extLst>
          </p:cNvPr>
          <p:cNvSpPr>
            <a:spLocks noGrp="1"/>
          </p:cNvSpPr>
          <p:nvPr>
            <p:ph type="sldNum" sz="quarter" idx="12"/>
          </p:nvPr>
        </p:nvSpPr>
        <p:spPr/>
        <p:txBody>
          <a:bodyPr/>
          <a:lstStyle/>
          <a:p>
            <a:r>
              <a:rPr lang="en-US" altLang="en-US"/>
              <a:t>slide </a:t>
            </a:r>
            <a:fld id="{456A1246-0CCB-4157-A42A-303EC4EF8896}" type="slidenum">
              <a:rPr lang="en-US" altLang="en-US"/>
              <a:pPr/>
              <a:t>31</a:t>
            </a:fld>
            <a:endParaRPr lang="en-US" altLang="en-US" sz="1050">
              <a:solidFill>
                <a:schemeClr val="tx1"/>
              </a:solidFill>
              <a:latin typeface="Arial" panose="020B0604020202020204" pitchFamily="34" charset="0"/>
            </a:endParaRPr>
          </a:p>
        </p:txBody>
      </p:sp>
      <p:sp>
        <p:nvSpPr>
          <p:cNvPr id="29698" name="Rectangle 2">
            <a:extLst>
              <a:ext uri="{FF2B5EF4-FFF2-40B4-BE49-F238E27FC236}">
                <a16:creationId xmlns:a16="http://schemas.microsoft.com/office/drawing/2014/main" id="{149DCF84-DDE0-4B8D-BCF2-48400175AF83}"/>
              </a:ext>
            </a:extLst>
          </p:cNvPr>
          <p:cNvSpPr>
            <a:spLocks noGrp="1" noChangeArrowheads="1"/>
          </p:cNvSpPr>
          <p:nvPr>
            <p:ph type="title"/>
          </p:nvPr>
        </p:nvSpPr>
        <p:spPr>
          <a:ln/>
        </p:spPr>
        <p:txBody>
          <a:bodyPr/>
          <a:lstStyle/>
          <a:p>
            <a:r>
              <a:rPr lang="en-US" altLang="en-US"/>
              <a:t>CSS Rules</a:t>
            </a:r>
          </a:p>
        </p:txBody>
      </p:sp>
      <p:sp>
        <p:nvSpPr>
          <p:cNvPr id="29699" name="Rectangle 3">
            <a:extLst>
              <a:ext uri="{FF2B5EF4-FFF2-40B4-BE49-F238E27FC236}">
                <a16:creationId xmlns:a16="http://schemas.microsoft.com/office/drawing/2014/main" id="{5D6955B5-215D-4A44-ADB9-90910B15D852}"/>
              </a:ext>
            </a:extLst>
          </p:cNvPr>
          <p:cNvSpPr>
            <a:spLocks noGrp="1" noChangeArrowheads="1"/>
          </p:cNvSpPr>
          <p:nvPr>
            <p:ph type="body" idx="1"/>
          </p:nvPr>
        </p:nvSpPr>
        <p:spPr>
          <a:ln/>
        </p:spPr>
        <p:txBody>
          <a:bodyPr/>
          <a:lstStyle/>
          <a:p>
            <a:pPr>
              <a:spcAft>
                <a:spcPct val="35000"/>
              </a:spcAft>
            </a:pPr>
            <a:r>
              <a:rPr lang="en-US" altLang="en-US" sz="1400" dirty="0">
                <a:solidFill>
                  <a:schemeClr val="bg1"/>
                </a:solidFill>
              </a:rPr>
              <a:t>To change the color of ALL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tags from </a:t>
            </a:r>
            <a:r>
              <a:rPr lang="en-US" altLang="en-US" sz="1400" dirty="0" err="1">
                <a:solidFill>
                  <a:schemeClr val="bg1"/>
                </a:solidFill>
              </a:rPr>
              <a:t>darkblue</a:t>
            </a:r>
            <a:r>
              <a:rPr lang="en-US" altLang="en-US" sz="1400" dirty="0">
                <a:solidFill>
                  <a:schemeClr val="bg1"/>
                </a:solidFill>
              </a:rPr>
              <a:t> to green, simply change the called for color to “green.”  The next time anyone sees the site, all the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tags  on all the pages will be green instead of </a:t>
            </a:r>
            <a:r>
              <a:rPr lang="en-US" altLang="en-US" sz="1400" dirty="0" err="1">
                <a:solidFill>
                  <a:schemeClr val="bg1"/>
                </a:solidFill>
              </a:rPr>
              <a:t>darkblue</a:t>
            </a:r>
            <a:r>
              <a:rPr lang="en-US" altLang="en-US" sz="1400" dirty="0">
                <a:solidFill>
                  <a:schemeClr val="bg1"/>
                </a:solidFill>
              </a:rPr>
              <a:t>.</a:t>
            </a:r>
          </a:p>
          <a:p>
            <a:pPr>
              <a:spcAft>
                <a:spcPct val="35000"/>
              </a:spcAft>
            </a:pPr>
            <a:r>
              <a:rPr lang="en-US" altLang="en-US" sz="1400" dirty="0">
                <a:solidFill>
                  <a:schemeClr val="bg1"/>
                </a:solidFill>
              </a:rPr>
              <a:t>These styles are called </a:t>
            </a:r>
            <a:r>
              <a:rPr lang="en-US" altLang="en-US" sz="1400" i="1" dirty="0">
                <a:solidFill>
                  <a:schemeClr val="bg1"/>
                </a:solidFill>
              </a:rPr>
              <a:t>rules</a:t>
            </a:r>
            <a:r>
              <a:rPr lang="en-US" altLang="en-US" sz="1400" dirty="0">
                <a:solidFill>
                  <a:schemeClr val="bg1"/>
                </a:solidFill>
              </a:rPr>
              <a:t>.  Each rule consists of a </a:t>
            </a:r>
            <a:r>
              <a:rPr lang="en-US" altLang="en-US" sz="1400" i="1" dirty="0">
                <a:solidFill>
                  <a:schemeClr val="bg1"/>
                </a:solidFill>
              </a:rPr>
              <a:t>selector </a:t>
            </a:r>
            <a:r>
              <a:rPr lang="en-US" altLang="en-US" sz="1400" dirty="0">
                <a:solidFill>
                  <a:schemeClr val="bg1"/>
                </a:solidFill>
              </a:rPr>
              <a:t>and a </a:t>
            </a:r>
            <a:r>
              <a:rPr lang="en-US" altLang="en-US" sz="1400" i="1" dirty="0">
                <a:solidFill>
                  <a:schemeClr val="bg1"/>
                </a:solidFill>
              </a:rPr>
              <a:t>declaration </a:t>
            </a:r>
            <a:r>
              <a:rPr lang="en-US" altLang="en-US" sz="1400" dirty="0">
                <a:solidFill>
                  <a:schemeClr val="bg1"/>
                </a:solidFill>
              </a:rPr>
              <a:t>(which is made up of a </a:t>
            </a:r>
            <a:r>
              <a:rPr lang="en-US" altLang="en-US" sz="1400" i="1" dirty="0">
                <a:solidFill>
                  <a:schemeClr val="bg1"/>
                </a:solidFill>
              </a:rPr>
              <a:t>property </a:t>
            </a:r>
            <a:r>
              <a:rPr lang="en-US" altLang="en-US" sz="1400" dirty="0">
                <a:solidFill>
                  <a:schemeClr val="bg1"/>
                </a:solidFill>
              </a:rPr>
              <a:t>and a</a:t>
            </a:r>
            <a:r>
              <a:rPr lang="en-US" altLang="en-US" sz="1400" i="1" dirty="0">
                <a:solidFill>
                  <a:schemeClr val="bg1"/>
                </a:solidFill>
              </a:rPr>
              <a:t> value)</a:t>
            </a:r>
            <a:r>
              <a:rPr lang="en-US" altLang="en-US" sz="1400" dirty="0">
                <a:solidFill>
                  <a:schemeClr val="bg1"/>
                </a:solidFill>
              </a:rPr>
              <a:t>.  </a:t>
            </a:r>
          </a:p>
          <a:p>
            <a:pPr>
              <a:spcAft>
                <a:spcPct val="35000"/>
              </a:spcAft>
            </a:pPr>
            <a:r>
              <a:rPr lang="en-US" altLang="en-US" sz="1400" dirty="0">
                <a:solidFill>
                  <a:schemeClr val="bg1"/>
                </a:solidFill>
              </a:rPr>
              <a:t>In the example below, </a:t>
            </a:r>
            <a:r>
              <a:rPr lang="en-US" altLang="en-US" sz="1400" i="1" dirty="0">
                <a:solidFill>
                  <a:schemeClr val="bg1"/>
                </a:solidFill>
              </a:rPr>
              <a:t>h2</a:t>
            </a:r>
            <a:r>
              <a:rPr lang="en-US" altLang="en-US" sz="1400" dirty="0">
                <a:solidFill>
                  <a:schemeClr val="bg1"/>
                </a:solidFill>
              </a:rPr>
              <a:t> is the selector, </a:t>
            </a:r>
            <a:r>
              <a:rPr lang="en-US" altLang="en-US" sz="1400" i="1" dirty="0">
                <a:solidFill>
                  <a:schemeClr val="bg1"/>
                </a:solidFill>
              </a:rPr>
              <a:t>color</a:t>
            </a:r>
            <a:r>
              <a:rPr lang="en-US" altLang="en-US" sz="1400" dirty="0">
                <a:solidFill>
                  <a:schemeClr val="bg1"/>
                </a:solidFill>
              </a:rPr>
              <a:t> is the property, and </a:t>
            </a:r>
            <a:r>
              <a:rPr lang="en-US" altLang="en-US" sz="1400" i="1" dirty="0" err="1">
                <a:solidFill>
                  <a:schemeClr val="bg1"/>
                </a:solidFill>
              </a:rPr>
              <a:t>darkblue</a:t>
            </a:r>
            <a:r>
              <a:rPr lang="en-US" altLang="en-US" sz="1400" dirty="0">
                <a:solidFill>
                  <a:schemeClr val="bg1"/>
                </a:solidFill>
              </a:rPr>
              <a:t> is the value.  When used with web pages, selectors are usually HTML tags.</a:t>
            </a:r>
          </a:p>
          <a:p>
            <a:pPr lvl="1">
              <a:spcAft>
                <a:spcPct val="35000"/>
              </a:spcAft>
              <a:buFont typeface="Times" panose="02020603050405020304" pitchFamily="18" charset="0"/>
              <a:buNone/>
            </a:pPr>
            <a:r>
              <a:rPr lang="en-US" altLang="en-US" sz="1400" dirty="0">
                <a:solidFill>
                  <a:schemeClr val="bg1"/>
                </a:solidFill>
                <a:latin typeface="Courier New" panose="02070309020205020404" pitchFamily="49" charset="0"/>
              </a:rPr>
              <a:t>h2 { color: </a:t>
            </a:r>
            <a:r>
              <a:rPr lang="en-US" altLang="en-US" sz="1400" dirty="0" err="1">
                <a:solidFill>
                  <a:schemeClr val="bg1"/>
                </a:solidFill>
                <a:latin typeface="Courier New" panose="02070309020205020404" pitchFamily="49" charset="0"/>
              </a:rPr>
              <a:t>darkblue</a:t>
            </a:r>
            <a:r>
              <a:rPr lang="en-US" altLang="en-US" sz="1400" dirty="0">
                <a:solidFill>
                  <a:schemeClr val="bg1"/>
                </a:solidFill>
                <a:latin typeface="Courier New" panose="02070309020205020404" pitchFamily="49" charset="0"/>
              </a:rPr>
              <a:t>;}</a:t>
            </a:r>
            <a:endParaRPr lang="en-US" altLang="en-US" sz="1400" dirty="0">
              <a:solidFill>
                <a:schemeClr val="bg1"/>
              </a:solidFill>
            </a:endParaRPr>
          </a:p>
          <a:p>
            <a:pPr>
              <a:spcAft>
                <a:spcPct val="35000"/>
              </a:spcAft>
            </a:pPr>
            <a:r>
              <a:rPr lang="en-US" altLang="en-US" sz="1400" dirty="0">
                <a:solidFill>
                  <a:schemeClr val="bg1"/>
                </a:solidFill>
              </a:rPr>
              <a:t>Syntax for a CSS rule:</a:t>
            </a:r>
          </a:p>
          <a:p>
            <a:pPr lvl="1">
              <a:spcAft>
                <a:spcPct val="35000"/>
              </a:spcAft>
              <a:buFont typeface="Times" panose="02020603050405020304" pitchFamily="18" charset="0"/>
              <a:buNone/>
            </a:pPr>
            <a:r>
              <a:rPr lang="en-US" altLang="en-US" sz="1400" dirty="0">
                <a:solidFill>
                  <a:schemeClr val="bg1"/>
                </a:solidFill>
                <a:latin typeface="Courier New" panose="02070309020205020404" pitchFamily="49" charset="0"/>
              </a:rPr>
              <a:t>selector { property: value;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3B5D7E-F948-428A-9ECC-BA1F89CECD39}"/>
              </a:ext>
            </a:extLst>
          </p:cNvPr>
          <p:cNvSpPr>
            <a:spLocks noGrp="1"/>
          </p:cNvSpPr>
          <p:nvPr>
            <p:ph type="dt" sz="half" idx="10"/>
          </p:nvPr>
        </p:nvSpPr>
        <p:spPr/>
        <p:txBody>
          <a:bodyPr/>
          <a:lstStyle/>
          <a:p>
            <a:fld id="{944E78FA-5FA1-43CC-BDB6-EBA0F266F597}"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60F03AA0-32CD-405F-B883-A01803FF7CFD}"/>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6047644C-EEF6-4C78-9BD0-A81F963E89D9}"/>
              </a:ext>
            </a:extLst>
          </p:cNvPr>
          <p:cNvSpPr>
            <a:spLocks noGrp="1"/>
          </p:cNvSpPr>
          <p:nvPr>
            <p:ph type="sldNum" sz="quarter" idx="12"/>
          </p:nvPr>
        </p:nvSpPr>
        <p:spPr/>
        <p:txBody>
          <a:bodyPr/>
          <a:lstStyle/>
          <a:p>
            <a:r>
              <a:rPr lang="en-US" altLang="en-US"/>
              <a:t>slide </a:t>
            </a:r>
            <a:fld id="{A70B46EB-1021-42CD-A893-E0A52B63E7F7}" type="slidenum">
              <a:rPr lang="en-US" altLang="en-US"/>
              <a:pPr/>
              <a:t>32</a:t>
            </a:fld>
            <a:endParaRPr lang="en-US" altLang="en-US" sz="1050">
              <a:solidFill>
                <a:schemeClr val="tx1"/>
              </a:solidFill>
              <a:latin typeface="Arial" panose="020B0604020202020204" pitchFamily="34" charset="0"/>
            </a:endParaRPr>
          </a:p>
        </p:txBody>
      </p:sp>
      <p:sp>
        <p:nvSpPr>
          <p:cNvPr id="65538" name="Rectangle 2">
            <a:extLst>
              <a:ext uri="{FF2B5EF4-FFF2-40B4-BE49-F238E27FC236}">
                <a16:creationId xmlns:a16="http://schemas.microsoft.com/office/drawing/2014/main" id="{47E784BB-7CC6-46C2-9D4D-04261A75962C}"/>
              </a:ext>
            </a:extLst>
          </p:cNvPr>
          <p:cNvSpPr>
            <a:spLocks noGrp="1" noChangeArrowheads="1"/>
          </p:cNvSpPr>
          <p:nvPr>
            <p:ph type="title"/>
          </p:nvPr>
        </p:nvSpPr>
        <p:spPr>
          <a:ln/>
        </p:spPr>
        <p:txBody>
          <a:bodyPr/>
          <a:lstStyle/>
          <a:p>
            <a:r>
              <a:rPr lang="en-US" altLang="en-US"/>
              <a:t>Grouping Styles and Selectors</a:t>
            </a:r>
          </a:p>
        </p:txBody>
      </p:sp>
      <p:sp>
        <p:nvSpPr>
          <p:cNvPr id="65539" name="Rectangle 3">
            <a:extLst>
              <a:ext uri="{FF2B5EF4-FFF2-40B4-BE49-F238E27FC236}">
                <a16:creationId xmlns:a16="http://schemas.microsoft.com/office/drawing/2014/main" id="{B2C22D96-B208-4100-ADD9-0F19CC861B85}"/>
              </a:ext>
            </a:extLst>
          </p:cNvPr>
          <p:cNvSpPr>
            <a:spLocks noGrp="1" noChangeArrowheads="1"/>
          </p:cNvSpPr>
          <p:nvPr>
            <p:ph type="body" idx="1"/>
          </p:nvPr>
        </p:nvSpPr>
        <p:spPr>
          <a:ln/>
        </p:spPr>
        <p:txBody>
          <a:bodyPr/>
          <a:lstStyle/>
          <a:p>
            <a:pPr>
              <a:lnSpc>
                <a:spcPct val="80000"/>
              </a:lnSpc>
              <a:spcAft>
                <a:spcPct val="10000"/>
              </a:spcAft>
            </a:pPr>
            <a:r>
              <a:rPr lang="en-US" altLang="en-US" sz="900" dirty="0">
                <a:solidFill>
                  <a:schemeClr val="bg1"/>
                </a:solidFill>
              </a:rPr>
              <a:t>Each rule can include </a:t>
            </a:r>
            <a:r>
              <a:rPr lang="en-US" altLang="en-US" sz="900" i="1" dirty="0">
                <a:solidFill>
                  <a:schemeClr val="bg1"/>
                </a:solidFill>
              </a:rPr>
              <a:t>multiple styles</a:t>
            </a:r>
            <a:r>
              <a:rPr lang="en-US" altLang="en-US" sz="900" dirty="0">
                <a:solidFill>
                  <a:schemeClr val="bg1"/>
                </a:solidFill>
              </a:rPr>
              <a:t> by simply separating them by semicolons:</a:t>
            </a:r>
          </a:p>
          <a:p>
            <a:pPr lvl="1">
              <a:lnSpc>
                <a:spcPct val="80000"/>
              </a:lnSpc>
              <a:spcAft>
                <a:spcPct val="10000"/>
              </a:spcAft>
              <a:buFont typeface="Times" panose="02020603050405020304" pitchFamily="18" charset="0"/>
              <a:buNone/>
            </a:pPr>
            <a:r>
              <a:rPr lang="en-US" altLang="en-US" sz="900" dirty="0">
                <a:solidFill>
                  <a:schemeClr val="bg1"/>
                </a:solidFill>
                <a:latin typeface="Courier New" panose="02070309020205020404" pitchFamily="49" charset="0"/>
              </a:rPr>
              <a:t>h2 { color: </a:t>
            </a:r>
            <a:r>
              <a:rPr lang="en-US" altLang="en-US" sz="900" dirty="0" err="1">
                <a:solidFill>
                  <a:schemeClr val="bg1"/>
                </a:solidFill>
                <a:latin typeface="Courier New" panose="02070309020205020404" pitchFamily="49" charset="0"/>
              </a:rPr>
              <a:t>darkblue</a:t>
            </a:r>
            <a:r>
              <a:rPr lang="en-US" altLang="en-US" sz="900" dirty="0">
                <a:solidFill>
                  <a:schemeClr val="bg1"/>
                </a:solidFill>
                <a:latin typeface="Courier New" panose="02070309020205020404" pitchFamily="49" charset="0"/>
              </a:rPr>
              <a:t>; font-style: italic;}</a:t>
            </a:r>
          </a:p>
          <a:p>
            <a:pPr lvl="1">
              <a:lnSpc>
                <a:spcPct val="80000"/>
              </a:lnSpc>
              <a:spcAft>
                <a:spcPct val="10000"/>
              </a:spcAft>
              <a:buFont typeface="Times" panose="02020603050405020304" pitchFamily="18" charset="0"/>
              <a:buNone/>
            </a:pPr>
            <a:endParaRPr lang="en-US" altLang="en-US" sz="900" dirty="0">
              <a:solidFill>
                <a:schemeClr val="bg1"/>
              </a:solidFill>
              <a:latin typeface="Courier New" panose="02070309020205020404" pitchFamily="49" charset="0"/>
            </a:endParaRPr>
          </a:p>
          <a:p>
            <a:pPr>
              <a:lnSpc>
                <a:spcPct val="80000"/>
              </a:lnSpc>
              <a:spcAft>
                <a:spcPct val="10000"/>
              </a:spcAft>
            </a:pPr>
            <a:r>
              <a:rPr lang="en-US" altLang="en-US" sz="900" dirty="0">
                <a:solidFill>
                  <a:schemeClr val="bg1"/>
                </a:solidFill>
              </a:rPr>
              <a:t>Additionally, </a:t>
            </a:r>
            <a:r>
              <a:rPr lang="en-US" altLang="en-US" sz="900" i="1" dirty="0">
                <a:solidFill>
                  <a:schemeClr val="bg1"/>
                </a:solidFill>
              </a:rPr>
              <a:t>multiple selectors</a:t>
            </a:r>
            <a:r>
              <a:rPr lang="en-US" altLang="en-US" sz="900" dirty="0">
                <a:solidFill>
                  <a:schemeClr val="bg1"/>
                </a:solidFill>
              </a:rPr>
              <a:t> that have the same styles can be grouped by separating them with commas:</a:t>
            </a:r>
          </a:p>
          <a:p>
            <a:pPr lvl="1">
              <a:lnSpc>
                <a:spcPct val="80000"/>
              </a:lnSpc>
              <a:spcAft>
                <a:spcPct val="10000"/>
              </a:spcAft>
              <a:buFont typeface="Times" panose="02020603050405020304" pitchFamily="18" charset="0"/>
              <a:buNone/>
            </a:pPr>
            <a:r>
              <a:rPr lang="en-US" altLang="en-US" sz="900" dirty="0">
                <a:solidFill>
                  <a:schemeClr val="bg1"/>
                </a:solidFill>
                <a:latin typeface="Courier New" panose="02070309020205020404" pitchFamily="49" charset="0"/>
              </a:rPr>
              <a:t>h1, h2, h3 { color: </a:t>
            </a:r>
            <a:r>
              <a:rPr lang="en-US" altLang="en-US" sz="900" dirty="0" err="1">
                <a:solidFill>
                  <a:schemeClr val="bg1"/>
                </a:solidFill>
                <a:latin typeface="Courier New" panose="02070309020205020404" pitchFamily="49" charset="0"/>
              </a:rPr>
              <a:t>darkblue</a:t>
            </a:r>
            <a:r>
              <a:rPr lang="en-US" altLang="en-US" sz="900" dirty="0">
                <a:solidFill>
                  <a:schemeClr val="bg1"/>
                </a:solidFill>
                <a:latin typeface="Courier New" panose="02070309020205020404" pitchFamily="49" charset="0"/>
              </a:rPr>
              <a:t>; font-style: italic;}</a:t>
            </a:r>
          </a:p>
          <a:p>
            <a:pPr lvl="1">
              <a:lnSpc>
                <a:spcPct val="80000"/>
              </a:lnSpc>
              <a:spcAft>
                <a:spcPct val="10000"/>
              </a:spcAft>
              <a:buFont typeface="Times" panose="02020603050405020304" pitchFamily="18" charset="0"/>
              <a:buNone/>
            </a:pPr>
            <a:endParaRPr lang="en-US" altLang="en-US" sz="900" dirty="0">
              <a:solidFill>
                <a:schemeClr val="bg1"/>
              </a:solidFill>
              <a:latin typeface="Courier New" panose="02070309020205020404" pitchFamily="49" charset="0"/>
            </a:endParaRPr>
          </a:p>
          <a:p>
            <a:pPr>
              <a:lnSpc>
                <a:spcPct val="80000"/>
              </a:lnSpc>
              <a:spcAft>
                <a:spcPct val="10000"/>
              </a:spcAft>
            </a:pPr>
            <a:r>
              <a:rPr lang="en-US" altLang="en-US" sz="900" i="1" dirty="0">
                <a:solidFill>
                  <a:schemeClr val="bg1"/>
                </a:solidFill>
              </a:rPr>
              <a:t>Contextual selectors</a:t>
            </a:r>
            <a:r>
              <a:rPr lang="en-US" altLang="en-US" sz="900" dirty="0">
                <a:solidFill>
                  <a:schemeClr val="bg1"/>
                </a:solidFill>
              </a:rPr>
              <a:t> allow you to specify that something will change, but only when it is used in conjunction with something else.  With the following style, </a:t>
            </a:r>
            <a:r>
              <a:rPr lang="en-US" altLang="en-US" sz="900" dirty="0">
                <a:solidFill>
                  <a:schemeClr val="bg1"/>
                </a:solidFill>
                <a:latin typeface="Courier New" panose="02070309020205020404" pitchFamily="49" charset="0"/>
              </a:rPr>
              <a:t>strong</a:t>
            </a:r>
            <a:r>
              <a:rPr lang="en-US" altLang="en-US" sz="900" dirty="0">
                <a:solidFill>
                  <a:schemeClr val="bg1"/>
                </a:solidFill>
              </a:rPr>
              <a:t> will be displayed in red, but only when it occurs within </a:t>
            </a:r>
            <a:r>
              <a:rPr lang="en-US" altLang="en-US" sz="900" dirty="0">
                <a:solidFill>
                  <a:schemeClr val="bg1"/>
                </a:solidFill>
                <a:latin typeface="Courier New" panose="02070309020205020404" pitchFamily="49" charset="0"/>
              </a:rPr>
              <a:t>li</a:t>
            </a:r>
            <a:r>
              <a:rPr lang="en-US" altLang="en-US" sz="900" dirty="0">
                <a:solidFill>
                  <a:schemeClr val="bg1"/>
                </a:solidFill>
              </a:rPr>
              <a:t> within </a:t>
            </a:r>
            <a:r>
              <a:rPr lang="en-US" altLang="en-US" sz="900" dirty="0">
                <a:solidFill>
                  <a:schemeClr val="bg1"/>
                </a:solidFill>
                <a:latin typeface="Courier New" panose="02070309020205020404" pitchFamily="49" charset="0"/>
              </a:rPr>
              <a:t>ul</a:t>
            </a:r>
            <a:r>
              <a:rPr lang="en-US" altLang="en-US" sz="900" dirty="0">
                <a:solidFill>
                  <a:schemeClr val="bg1"/>
                </a:solidFill>
              </a:rPr>
              <a:t>.</a:t>
            </a:r>
          </a:p>
          <a:p>
            <a:pPr lvl="1">
              <a:lnSpc>
                <a:spcPct val="80000"/>
              </a:lnSpc>
              <a:spcAft>
                <a:spcPct val="10000"/>
              </a:spcAft>
              <a:buFont typeface="Times" panose="02020603050405020304" pitchFamily="18" charset="0"/>
              <a:buNone/>
            </a:pPr>
            <a:r>
              <a:rPr lang="en-US" altLang="en-US" sz="900" dirty="0">
                <a:solidFill>
                  <a:schemeClr val="bg1"/>
                </a:solidFill>
                <a:latin typeface="Courier New" panose="02070309020205020404" pitchFamily="49" charset="0"/>
              </a:rPr>
              <a:t>ul li strong { color: red;}</a:t>
            </a:r>
          </a:p>
          <a:p>
            <a:pPr>
              <a:lnSpc>
                <a:spcPct val="80000"/>
              </a:lnSpc>
              <a:spcAft>
                <a:spcPct val="10000"/>
              </a:spcAft>
              <a:buFont typeface="Wingdings" panose="05000000000000000000" pitchFamily="2" charset="2"/>
              <a:buNone/>
            </a:pPr>
            <a:r>
              <a:rPr lang="en-US" altLang="en-US" sz="900" dirty="0">
                <a:solidFill>
                  <a:schemeClr val="bg1"/>
                </a:solidFill>
              </a:rPr>
              <a:t>	Elements being modified by contextual selectors need not appear immediately inside one another (using this style, </a:t>
            </a:r>
            <a:r>
              <a:rPr lang="en-US" altLang="en-US" sz="900" b="1" dirty="0">
                <a:solidFill>
                  <a:schemeClr val="bg1"/>
                </a:solidFill>
              </a:rPr>
              <a:t>blah</a:t>
            </a:r>
            <a:r>
              <a:rPr lang="en-US" altLang="en-US" sz="900" dirty="0">
                <a:solidFill>
                  <a:schemeClr val="bg1"/>
                </a:solidFill>
              </a:rPr>
              <a:t> would still be red text: </a:t>
            </a:r>
            <a:r>
              <a:rPr lang="en-US" altLang="en-US" sz="900" dirty="0">
                <a:solidFill>
                  <a:schemeClr val="bg1"/>
                </a:solidFill>
                <a:latin typeface="Courier New" panose="02070309020205020404" pitchFamily="49" charset="0"/>
              </a:rPr>
              <a:t>&lt;ul&gt;&lt;</a:t>
            </a:r>
            <a:r>
              <a:rPr lang="en-US" altLang="en-US" sz="900" dirty="0" err="1">
                <a:solidFill>
                  <a:schemeClr val="bg1"/>
                </a:solidFill>
                <a:latin typeface="Courier New" panose="02070309020205020404" pitchFamily="49" charset="0"/>
              </a:rPr>
              <a:t>ol</a:t>
            </a:r>
            <a:r>
              <a:rPr lang="en-US" altLang="en-US" sz="900" dirty="0">
                <a:solidFill>
                  <a:schemeClr val="bg1"/>
                </a:solidFill>
                <a:latin typeface="Courier New" panose="02070309020205020404" pitchFamily="49" charset="0"/>
              </a:rPr>
              <a:t>&gt;&lt;li&gt;&lt;strong&gt; blah &lt;/strong&gt;&lt;/li&gt;&lt;/</a:t>
            </a:r>
            <a:r>
              <a:rPr lang="en-US" altLang="en-US" sz="900" dirty="0" err="1">
                <a:solidFill>
                  <a:schemeClr val="bg1"/>
                </a:solidFill>
                <a:latin typeface="Courier New" panose="02070309020205020404" pitchFamily="49" charset="0"/>
              </a:rPr>
              <a:t>ol</a:t>
            </a:r>
            <a:r>
              <a:rPr lang="en-US" altLang="en-US" sz="900" dirty="0">
                <a:solidFill>
                  <a:schemeClr val="bg1"/>
                </a:solidFill>
                <a:latin typeface="Courier New" panose="02070309020205020404" pitchFamily="49" charset="0"/>
              </a:rPr>
              <a:t>&gt;&lt;/ul&gt;</a:t>
            </a:r>
            <a:r>
              <a:rPr lang="en-US" altLang="en-US" sz="900" dirty="0">
                <a:solidFill>
                  <a:schemeClr val="bg1"/>
                </a:solidFill>
              </a:rPr>
              <a:t>).</a:t>
            </a:r>
            <a:endParaRPr lang="en-US" altLang="en-US" sz="900" dirty="0">
              <a:solidFill>
                <a:schemeClr val="bg1"/>
              </a:solidFill>
              <a:latin typeface="Courier New" panose="02070309020205020404" pitchFamily="49" charset="0"/>
            </a:endParaRPr>
          </a:p>
          <a:p>
            <a:pPr>
              <a:lnSpc>
                <a:spcPct val="80000"/>
              </a:lnSpc>
              <a:spcAft>
                <a:spcPct val="10000"/>
              </a:spcAft>
            </a:pPr>
            <a:r>
              <a:rPr lang="en-US" altLang="en-US" sz="900" i="1" dirty="0">
                <a:solidFill>
                  <a:schemeClr val="bg1"/>
                </a:solidFill>
              </a:rPr>
              <a:t>Direct child selectors</a:t>
            </a:r>
            <a:r>
              <a:rPr lang="en-US" altLang="en-US" sz="900" dirty="0">
                <a:solidFill>
                  <a:schemeClr val="bg1"/>
                </a:solidFill>
              </a:rPr>
              <a:t> allow you to specify that something will change, but only those that are immediately inside of another element.  With the following style, only those </a:t>
            </a:r>
            <a:r>
              <a:rPr lang="en-US" altLang="en-US" sz="900" dirty="0">
                <a:solidFill>
                  <a:schemeClr val="bg1"/>
                </a:solidFill>
                <a:latin typeface="Courier New" panose="02070309020205020404" pitchFamily="49" charset="0"/>
              </a:rPr>
              <a:t>strong</a:t>
            </a:r>
            <a:r>
              <a:rPr lang="en-US" altLang="en-US" sz="900" dirty="0">
                <a:solidFill>
                  <a:schemeClr val="bg1"/>
                </a:solidFill>
              </a:rPr>
              <a:t> elements that are directly inside of an </a:t>
            </a:r>
            <a:r>
              <a:rPr lang="en-US" altLang="en-US" sz="900" dirty="0">
                <a:solidFill>
                  <a:schemeClr val="bg1"/>
                </a:solidFill>
                <a:latin typeface="Courier New" panose="02070309020205020404" pitchFamily="49" charset="0"/>
              </a:rPr>
              <a:t>h1</a:t>
            </a:r>
            <a:r>
              <a:rPr lang="en-US" altLang="en-US" sz="900" dirty="0">
                <a:solidFill>
                  <a:schemeClr val="bg1"/>
                </a:solidFill>
              </a:rPr>
              <a:t> will be purple; no </a:t>
            </a:r>
            <a:r>
              <a:rPr lang="en-US" altLang="en-US" sz="900" dirty="0">
                <a:solidFill>
                  <a:schemeClr val="bg1"/>
                </a:solidFill>
                <a:latin typeface="Courier New" panose="02070309020205020404" pitchFamily="49" charset="0"/>
              </a:rPr>
              <a:t>strong</a:t>
            </a:r>
            <a:r>
              <a:rPr lang="en-US" altLang="en-US" sz="900" dirty="0">
                <a:solidFill>
                  <a:schemeClr val="bg1"/>
                </a:solidFill>
              </a:rPr>
              <a:t> tags deeper within the sheet will be purple. </a:t>
            </a:r>
          </a:p>
          <a:p>
            <a:pPr lvl="1">
              <a:lnSpc>
                <a:spcPct val="80000"/>
              </a:lnSpc>
              <a:spcAft>
                <a:spcPct val="10000"/>
              </a:spcAft>
              <a:buFont typeface="Times" panose="02020603050405020304" pitchFamily="18" charset="0"/>
              <a:buNone/>
            </a:pPr>
            <a:r>
              <a:rPr lang="en-US" altLang="en-US" sz="900" dirty="0">
                <a:solidFill>
                  <a:schemeClr val="bg1"/>
                </a:solidFill>
                <a:latin typeface="Courier New" panose="02070309020205020404" pitchFamily="49" charset="0"/>
              </a:rPr>
              <a:t>h1 &gt; strong { color: purple;}</a:t>
            </a:r>
            <a:endParaRPr lang="en-US" altLang="en-US" sz="900" i="1" dirty="0">
              <a:solidFill>
                <a:schemeClr val="bg1"/>
              </a:solidFill>
            </a:endParaRPr>
          </a:p>
          <a:p>
            <a:pPr>
              <a:lnSpc>
                <a:spcPct val="80000"/>
              </a:lnSpc>
              <a:spcAft>
                <a:spcPct val="10000"/>
              </a:spcAft>
            </a:pPr>
            <a:endParaRPr lang="en-US" altLang="en-US" sz="900" i="1" dirty="0">
              <a:solidFill>
                <a:schemeClr val="bg1"/>
              </a:solidFill>
            </a:endParaRPr>
          </a:p>
          <a:p>
            <a:pPr>
              <a:lnSpc>
                <a:spcPct val="80000"/>
              </a:lnSpc>
              <a:spcAft>
                <a:spcPct val="10000"/>
              </a:spcAft>
            </a:pPr>
            <a:r>
              <a:rPr lang="en-US" altLang="en-US" sz="900" i="1" dirty="0">
                <a:solidFill>
                  <a:schemeClr val="bg1"/>
                </a:solidFill>
              </a:rPr>
              <a:t>Adjacent selectors</a:t>
            </a:r>
            <a:r>
              <a:rPr lang="en-US" altLang="en-US" sz="900" dirty="0">
                <a:solidFill>
                  <a:schemeClr val="bg1"/>
                </a:solidFill>
              </a:rPr>
              <a:t> allow you to specify that something will change, but only when preceded by something else.  With the following style, only those links (</a:t>
            </a:r>
            <a:r>
              <a:rPr lang="en-US" altLang="en-US" sz="900" dirty="0">
                <a:solidFill>
                  <a:schemeClr val="bg1"/>
                </a:solidFill>
                <a:latin typeface="Courier New" panose="02070309020205020404" pitchFamily="49" charset="0"/>
              </a:rPr>
              <a:t>a</a:t>
            </a:r>
            <a:r>
              <a:rPr lang="en-US" altLang="en-US" sz="900" dirty="0">
                <a:solidFill>
                  <a:schemeClr val="bg1"/>
                </a:solidFill>
              </a:rPr>
              <a:t>) that are preceded by an </a:t>
            </a:r>
            <a:r>
              <a:rPr lang="en-US" altLang="en-US" sz="900" dirty="0">
                <a:solidFill>
                  <a:schemeClr val="bg1"/>
                </a:solidFill>
                <a:latin typeface="Courier New" panose="02070309020205020404" pitchFamily="49" charset="0"/>
              </a:rPr>
              <a:t>h2</a:t>
            </a:r>
            <a:r>
              <a:rPr lang="en-US" altLang="en-US" sz="900" dirty="0">
                <a:solidFill>
                  <a:schemeClr val="bg1"/>
                </a:solidFill>
              </a:rPr>
              <a:t> will be green.  </a:t>
            </a:r>
          </a:p>
          <a:p>
            <a:pPr lvl="1">
              <a:lnSpc>
                <a:spcPct val="80000"/>
              </a:lnSpc>
              <a:spcAft>
                <a:spcPct val="10000"/>
              </a:spcAft>
              <a:buFont typeface="Times" panose="02020603050405020304" pitchFamily="18" charset="0"/>
              <a:buNone/>
            </a:pPr>
            <a:r>
              <a:rPr lang="en-US" altLang="en-US" sz="900" dirty="0">
                <a:solidFill>
                  <a:schemeClr val="bg1"/>
                </a:solidFill>
                <a:latin typeface="Courier New" panose="02070309020205020404" pitchFamily="49" charset="0"/>
              </a:rPr>
              <a:t>h2 + a { color: green;}</a:t>
            </a:r>
          </a:p>
          <a:p>
            <a:pPr>
              <a:lnSpc>
                <a:spcPct val="80000"/>
              </a:lnSpc>
              <a:spcAft>
                <a:spcPct val="10000"/>
              </a:spcAft>
              <a:buFont typeface="Wingdings" panose="05000000000000000000" pitchFamily="2" charset="2"/>
              <a:buNone/>
            </a:pPr>
            <a:r>
              <a:rPr lang="en-US" altLang="en-US" sz="900" dirty="0">
                <a:solidFill>
                  <a:schemeClr val="bg1"/>
                </a:solidFill>
              </a:rPr>
              <a:t>	Elements being modified by adjacent selectors appear immediately after one another.  Using this style, this link would be green: </a:t>
            </a:r>
            <a:r>
              <a:rPr lang="en-US" altLang="en-US" sz="900" dirty="0">
                <a:solidFill>
                  <a:schemeClr val="bg1"/>
                </a:solidFill>
                <a:latin typeface="Courier New" panose="02070309020205020404" pitchFamily="49" charset="0"/>
              </a:rPr>
              <a:t>&lt;h2&gt;Visit Stanford!&lt;/h2&gt;&lt;a </a:t>
            </a:r>
            <a:r>
              <a:rPr lang="en-US" altLang="en-US" sz="900" dirty="0" err="1">
                <a:solidFill>
                  <a:schemeClr val="bg1"/>
                </a:solidFill>
                <a:latin typeface="Courier New" panose="02070309020205020404" pitchFamily="49" charset="0"/>
              </a:rPr>
              <a:t>href</a:t>
            </a:r>
            <a:r>
              <a:rPr lang="en-US" altLang="en-US" sz="900" dirty="0">
                <a:solidFill>
                  <a:schemeClr val="bg1"/>
                </a:solidFill>
                <a:latin typeface="Courier New" panose="02070309020205020404" pitchFamily="49" charset="0"/>
              </a:rPr>
              <a:t>="http://www.stanford.edu"&gt;click here&lt;/a&gt;. </a:t>
            </a:r>
            <a:br>
              <a:rPr lang="en-US" altLang="en-US" sz="900" dirty="0">
                <a:solidFill>
                  <a:schemeClr val="bg1"/>
                </a:solidFill>
                <a:latin typeface="Courier New" panose="02070309020205020404" pitchFamily="49" charset="0"/>
              </a:rPr>
            </a:br>
            <a:r>
              <a:rPr lang="en-US" altLang="en-US" sz="900" dirty="0">
                <a:solidFill>
                  <a:schemeClr val="bg1"/>
                </a:solidFill>
              </a:rPr>
              <a:t>This link would not:</a:t>
            </a:r>
            <a:r>
              <a:rPr lang="en-US" altLang="en-US" sz="900" dirty="0">
                <a:solidFill>
                  <a:schemeClr val="bg1"/>
                </a:solidFill>
                <a:latin typeface="Courier New" panose="02070309020205020404" pitchFamily="49" charset="0"/>
              </a:rPr>
              <a:t> &lt;h2&gt;Visit Stanford! &lt;a </a:t>
            </a:r>
            <a:r>
              <a:rPr lang="en-US" altLang="en-US" sz="900" dirty="0" err="1">
                <a:solidFill>
                  <a:schemeClr val="bg1"/>
                </a:solidFill>
                <a:latin typeface="Courier New" panose="02070309020205020404" pitchFamily="49" charset="0"/>
              </a:rPr>
              <a:t>href</a:t>
            </a:r>
            <a:r>
              <a:rPr lang="en-US" altLang="en-US" sz="900" dirty="0">
                <a:solidFill>
                  <a:schemeClr val="bg1"/>
                </a:solidFill>
                <a:latin typeface="Courier New" panose="02070309020205020404" pitchFamily="49" charset="0"/>
              </a:rPr>
              <a:t>="http://www.stanford.edu"&gt;click here&lt;/a&gt;&lt;/h2&gt;</a:t>
            </a:r>
            <a:r>
              <a:rPr lang="en-US" altLang="en-US" sz="900" dirty="0">
                <a:solidFill>
                  <a:schemeClr val="bg1"/>
                </a:solidFill>
              </a:rPr>
              <a:t>.</a:t>
            </a:r>
          </a:p>
          <a:p>
            <a:pPr lvl="1">
              <a:lnSpc>
                <a:spcPct val="80000"/>
              </a:lnSpc>
              <a:spcAft>
                <a:spcPct val="10000"/>
              </a:spcAft>
              <a:buFont typeface="Times" panose="02020603050405020304" pitchFamily="18" charset="0"/>
              <a:buNone/>
            </a:pPr>
            <a:endParaRPr lang="en-US" altLang="en-US" sz="900" dirty="0">
              <a:solidFill>
                <a:schemeClr val="bg1"/>
              </a:solidFill>
              <a:latin typeface="Courier New" panose="02070309020205020404" pitchFamily="49" charset="0"/>
            </a:endParaRPr>
          </a:p>
          <a:p>
            <a:pPr>
              <a:lnSpc>
                <a:spcPct val="80000"/>
              </a:lnSpc>
              <a:spcAft>
                <a:spcPct val="10000"/>
              </a:spcAft>
            </a:pPr>
            <a:r>
              <a:rPr lang="en-US" altLang="en-US" sz="900" dirty="0">
                <a:solidFill>
                  <a:schemeClr val="bg1"/>
                </a:solidFill>
              </a:rPr>
              <a:t>You can also group selectors </a:t>
            </a:r>
            <a:r>
              <a:rPr lang="en-US" altLang="en-US" sz="900" i="1" dirty="0">
                <a:solidFill>
                  <a:schemeClr val="bg1"/>
                </a:solidFill>
              </a:rPr>
              <a:t>by</a:t>
            </a:r>
            <a:r>
              <a:rPr lang="en-US" altLang="en-US" sz="900" dirty="0">
                <a:solidFill>
                  <a:schemeClr val="bg1"/>
                </a:solidFill>
              </a:rPr>
              <a:t> </a:t>
            </a:r>
            <a:r>
              <a:rPr lang="en-US" altLang="en-US" sz="900" i="1" dirty="0">
                <a:solidFill>
                  <a:schemeClr val="bg1"/>
                </a:solidFill>
              </a:rPr>
              <a:t>attribute</a:t>
            </a:r>
            <a:r>
              <a:rPr lang="en-US" altLang="en-US" sz="900" dirty="0">
                <a:solidFill>
                  <a:schemeClr val="bg1"/>
                </a:solidFill>
              </a:rPr>
              <a:t>.  With the following style, centered h2 tags (&lt;h2 align="center"&gt;) will be surrounded by a dotted border: </a:t>
            </a:r>
          </a:p>
          <a:p>
            <a:pPr lvl="1">
              <a:lnSpc>
                <a:spcPct val="80000"/>
              </a:lnSpc>
              <a:spcAft>
                <a:spcPct val="10000"/>
              </a:spcAft>
              <a:buFont typeface="Times" panose="02020603050405020304" pitchFamily="18" charset="0"/>
              <a:buNone/>
            </a:pPr>
            <a:r>
              <a:rPr lang="en-US" altLang="en-US" sz="900" dirty="0">
                <a:solidFill>
                  <a:schemeClr val="bg1"/>
                </a:solidFill>
                <a:latin typeface="Courier New" panose="02070309020205020404" pitchFamily="49" charset="0"/>
              </a:rPr>
              <a:t>h2[align="center"] { border: dotted;}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55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53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53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539">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539">
                                            <p:txEl>
                                              <p:pRg st="13" end="13"/>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5539">
                                            <p:txEl>
                                              <p:pRg st="14" end="14"/>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5539">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53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5742089-41FC-41A7-8B8C-485511CA09BE}"/>
              </a:ext>
            </a:extLst>
          </p:cNvPr>
          <p:cNvSpPr>
            <a:spLocks noGrp="1"/>
          </p:cNvSpPr>
          <p:nvPr>
            <p:ph type="dt" sz="half" idx="10"/>
          </p:nvPr>
        </p:nvSpPr>
        <p:spPr/>
        <p:txBody>
          <a:bodyPr/>
          <a:lstStyle/>
          <a:p>
            <a:fld id="{DE38E5E4-EA48-4154-BB04-EF4C5291CC71}"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983D83AE-1F0C-4660-92E0-B51EB20A6E66}"/>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60DD3176-DB09-45CD-A045-BA2783BFE470}"/>
              </a:ext>
            </a:extLst>
          </p:cNvPr>
          <p:cNvSpPr>
            <a:spLocks noGrp="1"/>
          </p:cNvSpPr>
          <p:nvPr>
            <p:ph type="sldNum" sz="quarter" idx="12"/>
          </p:nvPr>
        </p:nvSpPr>
        <p:spPr/>
        <p:txBody>
          <a:bodyPr/>
          <a:lstStyle/>
          <a:p>
            <a:r>
              <a:rPr lang="en-US" altLang="en-US"/>
              <a:t>slide </a:t>
            </a:r>
            <a:fld id="{BF16184F-A547-4D8E-A41F-24A911CE0B45}" type="slidenum">
              <a:rPr lang="en-US" altLang="en-US"/>
              <a:pPr/>
              <a:t>33</a:t>
            </a:fld>
            <a:endParaRPr lang="en-US" altLang="en-US" sz="1050">
              <a:solidFill>
                <a:schemeClr val="tx1"/>
              </a:solidFill>
              <a:latin typeface="Arial" panose="020B0604020202020204" pitchFamily="34" charset="0"/>
            </a:endParaRPr>
          </a:p>
        </p:txBody>
      </p:sp>
      <p:sp>
        <p:nvSpPr>
          <p:cNvPr id="31746" name="Rectangle 2">
            <a:extLst>
              <a:ext uri="{FF2B5EF4-FFF2-40B4-BE49-F238E27FC236}">
                <a16:creationId xmlns:a16="http://schemas.microsoft.com/office/drawing/2014/main" id="{60A880E1-D1A4-4B3F-BEB4-F516F64A0C42}"/>
              </a:ext>
            </a:extLst>
          </p:cNvPr>
          <p:cNvSpPr>
            <a:spLocks noGrp="1" noChangeArrowheads="1"/>
          </p:cNvSpPr>
          <p:nvPr>
            <p:ph type="title"/>
          </p:nvPr>
        </p:nvSpPr>
        <p:spPr>
          <a:ln/>
        </p:spPr>
        <p:txBody>
          <a:bodyPr/>
          <a:lstStyle/>
          <a:p>
            <a:r>
              <a:rPr lang="en-US" altLang="en-US"/>
              <a:t>Where do you put the styles?</a:t>
            </a:r>
          </a:p>
        </p:txBody>
      </p:sp>
      <p:sp>
        <p:nvSpPr>
          <p:cNvPr id="31747" name="Rectangle 3">
            <a:extLst>
              <a:ext uri="{FF2B5EF4-FFF2-40B4-BE49-F238E27FC236}">
                <a16:creationId xmlns:a16="http://schemas.microsoft.com/office/drawing/2014/main" id="{0656B027-237F-49FF-B0A5-B82E1672F7F9}"/>
              </a:ext>
            </a:extLst>
          </p:cNvPr>
          <p:cNvSpPr>
            <a:spLocks noGrp="1" noChangeArrowheads="1"/>
          </p:cNvSpPr>
          <p:nvPr>
            <p:ph type="body" idx="1"/>
          </p:nvPr>
        </p:nvSpPr>
        <p:spPr>
          <a:ln/>
        </p:spPr>
        <p:txBody>
          <a:bodyPr/>
          <a:lstStyle/>
          <a:p>
            <a:r>
              <a:rPr lang="en-US" altLang="en-US" sz="1200" dirty="0">
                <a:solidFill>
                  <a:schemeClr val="bg1"/>
                </a:solidFill>
              </a:rPr>
              <a:t>Style information can be located in three places:</a:t>
            </a:r>
          </a:p>
          <a:p>
            <a:pPr lvl="1"/>
            <a:r>
              <a:rPr lang="en-US" altLang="en-US" sz="1200" dirty="0">
                <a:solidFill>
                  <a:schemeClr val="bg1"/>
                </a:solidFill>
              </a:rPr>
              <a:t>External to the pages in a site</a:t>
            </a:r>
          </a:p>
          <a:p>
            <a:pPr lvl="1"/>
            <a:r>
              <a:rPr lang="en-US" altLang="en-US" sz="1200" dirty="0">
                <a:solidFill>
                  <a:schemeClr val="bg1"/>
                </a:solidFill>
              </a:rPr>
              <a:t>Internal to each page</a:t>
            </a:r>
          </a:p>
          <a:p>
            <a:pPr lvl="1"/>
            <a:r>
              <a:rPr lang="en-US" altLang="en-US" sz="1200" dirty="0">
                <a:solidFill>
                  <a:schemeClr val="bg1"/>
                </a:solidFill>
              </a:rPr>
              <a:t>Inline with individual tags</a:t>
            </a:r>
          </a:p>
          <a:p>
            <a:r>
              <a:rPr lang="en-US" altLang="en-US" sz="1200" dirty="0">
                <a:solidFill>
                  <a:schemeClr val="bg1"/>
                </a:solidFill>
              </a:rPr>
              <a:t>Generally, creating an external style sheet file is the preferred method.  To take full advantage of CSS, the Style Sheet for a site should be in this one external file, so that any changes will apply throughout the site.  This also means that only one style document has to be downloaded for a single site.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A027AE-74FD-4F4D-B3A2-27EE2567C935}"/>
              </a:ext>
            </a:extLst>
          </p:cNvPr>
          <p:cNvSpPr>
            <a:spLocks noGrp="1"/>
          </p:cNvSpPr>
          <p:nvPr>
            <p:ph type="dt" sz="half" idx="10"/>
          </p:nvPr>
        </p:nvSpPr>
        <p:spPr/>
        <p:txBody>
          <a:bodyPr/>
          <a:lstStyle/>
          <a:p>
            <a:fld id="{BA4FA4A9-777B-422B-83F7-B9B8E9176E99}"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2E3B91B0-9E26-4212-A7B3-72FCCC1EA032}"/>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3871262D-C033-4308-B10E-5993B77AD79E}"/>
              </a:ext>
            </a:extLst>
          </p:cNvPr>
          <p:cNvSpPr>
            <a:spLocks noGrp="1"/>
          </p:cNvSpPr>
          <p:nvPr>
            <p:ph type="sldNum" sz="quarter" idx="12"/>
          </p:nvPr>
        </p:nvSpPr>
        <p:spPr/>
        <p:txBody>
          <a:bodyPr/>
          <a:lstStyle/>
          <a:p>
            <a:r>
              <a:rPr lang="en-US" altLang="en-US"/>
              <a:t>slide </a:t>
            </a:r>
            <a:fld id="{107CC46C-C6BF-4DDF-8D85-05B2FB930503}" type="slidenum">
              <a:rPr lang="en-US" altLang="en-US"/>
              <a:pPr/>
              <a:t>34</a:t>
            </a:fld>
            <a:endParaRPr lang="en-US" altLang="en-US" sz="1050">
              <a:solidFill>
                <a:schemeClr val="tx1"/>
              </a:solidFill>
              <a:latin typeface="Arial" panose="020B0604020202020204" pitchFamily="34" charset="0"/>
            </a:endParaRPr>
          </a:p>
        </p:txBody>
      </p:sp>
      <p:sp>
        <p:nvSpPr>
          <p:cNvPr id="35842" name="Rectangle 2">
            <a:extLst>
              <a:ext uri="{FF2B5EF4-FFF2-40B4-BE49-F238E27FC236}">
                <a16:creationId xmlns:a16="http://schemas.microsoft.com/office/drawing/2014/main" id="{3EF4180E-CC90-450A-9B9B-878186EDF4F6}"/>
              </a:ext>
            </a:extLst>
          </p:cNvPr>
          <p:cNvSpPr>
            <a:spLocks noGrp="1" noChangeArrowheads="1"/>
          </p:cNvSpPr>
          <p:nvPr>
            <p:ph type="title"/>
          </p:nvPr>
        </p:nvSpPr>
        <p:spPr>
          <a:ln/>
        </p:spPr>
        <p:txBody>
          <a:bodyPr/>
          <a:lstStyle/>
          <a:p>
            <a:r>
              <a:rPr lang="en-US" altLang="en-US"/>
              <a:t>Style Location: External</a:t>
            </a:r>
          </a:p>
        </p:txBody>
      </p:sp>
      <p:sp>
        <p:nvSpPr>
          <p:cNvPr id="35843" name="Rectangle 3">
            <a:extLst>
              <a:ext uri="{FF2B5EF4-FFF2-40B4-BE49-F238E27FC236}">
                <a16:creationId xmlns:a16="http://schemas.microsoft.com/office/drawing/2014/main" id="{CC0276AB-BEDA-481E-9498-D98C37F41812}"/>
              </a:ext>
            </a:extLst>
          </p:cNvPr>
          <p:cNvSpPr>
            <a:spLocks noGrp="1" noChangeArrowheads="1"/>
          </p:cNvSpPr>
          <p:nvPr>
            <p:ph type="body" idx="1"/>
          </p:nvPr>
        </p:nvSpPr>
        <p:spPr>
          <a:ln/>
        </p:spPr>
        <p:txBody>
          <a:bodyPr/>
          <a:lstStyle/>
          <a:p>
            <a:pPr>
              <a:lnSpc>
                <a:spcPct val="80000"/>
              </a:lnSpc>
            </a:pPr>
            <a:r>
              <a:rPr lang="en-US" altLang="en-US" sz="1200" dirty="0">
                <a:solidFill>
                  <a:schemeClr val="bg1"/>
                </a:solidFill>
              </a:rPr>
              <a:t>The most common place to put style information is in an external document that each page of a web site points to directly.  </a:t>
            </a:r>
          </a:p>
          <a:p>
            <a:pPr>
              <a:lnSpc>
                <a:spcPct val="80000"/>
              </a:lnSpc>
            </a:pPr>
            <a:r>
              <a:rPr lang="en-US" altLang="en-US" sz="1200" dirty="0">
                <a:solidFill>
                  <a:schemeClr val="bg1"/>
                </a:solidFill>
              </a:rPr>
              <a:t>Any changes made to this single document will then be applied throughout the entire web site as each page is accessed by users.  </a:t>
            </a:r>
          </a:p>
          <a:p>
            <a:pPr>
              <a:lnSpc>
                <a:spcPct val="80000"/>
              </a:lnSpc>
            </a:pPr>
            <a:r>
              <a:rPr lang="en-US" altLang="en-US" sz="1200" dirty="0">
                <a:solidFill>
                  <a:schemeClr val="bg1"/>
                </a:solidFill>
              </a:rPr>
              <a:t>External Style Sheets have a .</a:t>
            </a:r>
            <a:r>
              <a:rPr lang="en-US" altLang="en-US" sz="1200" dirty="0" err="1">
                <a:solidFill>
                  <a:schemeClr val="bg1"/>
                </a:solidFill>
              </a:rPr>
              <a:t>css</a:t>
            </a:r>
            <a:r>
              <a:rPr lang="en-US" altLang="en-US" sz="1200" dirty="0">
                <a:solidFill>
                  <a:schemeClr val="bg1"/>
                </a:solidFill>
              </a:rPr>
              <a:t> extension.</a:t>
            </a:r>
          </a:p>
          <a:p>
            <a:pPr>
              <a:lnSpc>
                <a:spcPct val="80000"/>
              </a:lnSpc>
            </a:pPr>
            <a:r>
              <a:rPr lang="en-US" altLang="en-US" sz="1200" dirty="0">
                <a:solidFill>
                  <a:schemeClr val="bg1"/>
                </a:solidFill>
              </a:rPr>
              <a:t>When linking to an external style sheet, you can also specify separate style sheets by media type:</a:t>
            </a:r>
          </a:p>
          <a:p>
            <a:pPr lvl="1">
              <a:lnSpc>
                <a:spcPct val="80000"/>
              </a:lnSpc>
            </a:pPr>
            <a:r>
              <a:rPr lang="en-US" altLang="en-US" sz="1200" b="1" dirty="0">
                <a:solidFill>
                  <a:schemeClr val="bg1"/>
                </a:solidFill>
              </a:rPr>
              <a:t>all</a:t>
            </a:r>
            <a:r>
              <a:rPr lang="en-US" altLang="en-US" sz="1200" dirty="0">
                <a:solidFill>
                  <a:schemeClr val="bg1"/>
                </a:solidFill>
              </a:rPr>
              <a:t> - Suitable for all devices. </a:t>
            </a:r>
          </a:p>
          <a:p>
            <a:pPr lvl="1">
              <a:lnSpc>
                <a:spcPct val="80000"/>
              </a:lnSpc>
            </a:pPr>
            <a:r>
              <a:rPr lang="en-US" altLang="en-US" sz="1200" b="1" dirty="0">
                <a:solidFill>
                  <a:schemeClr val="bg1"/>
                </a:solidFill>
              </a:rPr>
              <a:t>aural</a:t>
            </a:r>
            <a:r>
              <a:rPr lang="en-US" altLang="en-US" sz="1200" dirty="0">
                <a:solidFill>
                  <a:schemeClr val="bg1"/>
                </a:solidFill>
              </a:rPr>
              <a:t> - Intended for speech synthesizers.</a:t>
            </a:r>
          </a:p>
          <a:p>
            <a:pPr lvl="1">
              <a:lnSpc>
                <a:spcPct val="80000"/>
              </a:lnSpc>
            </a:pPr>
            <a:r>
              <a:rPr lang="en-US" altLang="en-US" sz="1200" b="1" dirty="0">
                <a:solidFill>
                  <a:schemeClr val="bg1"/>
                </a:solidFill>
              </a:rPr>
              <a:t>braille</a:t>
            </a:r>
            <a:r>
              <a:rPr lang="en-US" altLang="en-US" sz="1200" dirty="0">
                <a:solidFill>
                  <a:schemeClr val="bg1"/>
                </a:solidFill>
              </a:rPr>
              <a:t> - Intended for braille tactile feedback devices. </a:t>
            </a:r>
          </a:p>
          <a:p>
            <a:pPr lvl="1">
              <a:lnSpc>
                <a:spcPct val="80000"/>
              </a:lnSpc>
            </a:pPr>
            <a:r>
              <a:rPr lang="en-US" altLang="en-US" sz="1200" b="1" dirty="0">
                <a:solidFill>
                  <a:schemeClr val="bg1"/>
                </a:solidFill>
              </a:rPr>
              <a:t>embossed</a:t>
            </a:r>
            <a:r>
              <a:rPr lang="en-US" altLang="en-US" sz="1200" dirty="0">
                <a:solidFill>
                  <a:schemeClr val="bg1"/>
                </a:solidFill>
              </a:rPr>
              <a:t> - Intended for paged braille printers. </a:t>
            </a:r>
          </a:p>
          <a:p>
            <a:pPr lvl="1">
              <a:lnSpc>
                <a:spcPct val="80000"/>
              </a:lnSpc>
            </a:pPr>
            <a:r>
              <a:rPr lang="en-US" altLang="en-US" sz="1200" b="1" dirty="0">
                <a:solidFill>
                  <a:schemeClr val="bg1"/>
                </a:solidFill>
              </a:rPr>
              <a:t>handheld</a:t>
            </a:r>
            <a:r>
              <a:rPr lang="en-US" altLang="en-US" sz="1200" dirty="0">
                <a:solidFill>
                  <a:schemeClr val="bg1"/>
                </a:solidFill>
              </a:rPr>
              <a:t> - Intended for handheld devices (typically small screen, monochrome, limited bandwidth). </a:t>
            </a:r>
          </a:p>
          <a:p>
            <a:pPr lvl="1">
              <a:lnSpc>
                <a:spcPct val="80000"/>
              </a:lnSpc>
            </a:pPr>
            <a:r>
              <a:rPr lang="en-US" altLang="en-US" sz="1200" b="1" dirty="0">
                <a:solidFill>
                  <a:schemeClr val="bg1"/>
                </a:solidFill>
              </a:rPr>
              <a:t>print</a:t>
            </a:r>
            <a:r>
              <a:rPr lang="en-US" altLang="en-US" sz="1200" dirty="0">
                <a:solidFill>
                  <a:schemeClr val="bg1"/>
                </a:solidFill>
              </a:rPr>
              <a:t> - Intended for paged, opaque material and for documents viewed on screen in print preview mode. </a:t>
            </a:r>
          </a:p>
          <a:p>
            <a:pPr lvl="1">
              <a:lnSpc>
                <a:spcPct val="80000"/>
              </a:lnSpc>
            </a:pPr>
            <a:r>
              <a:rPr lang="en-US" altLang="en-US" sz="1200" b="1" dirty="0">
                <a:solidFill>
                  <a:schemeClr val="bg1"/>
                </a:solidFill>
              </a:rPr>
              <a:t>projection</a:t>
            </a:r>
            <a:r>
              <a:rPr lang="en-US" altLang="en-US" sz="1200" dirty="0">
                <a:solidFill>
                  <a:schemeClr val="bg1"/>
                </a:solidFill>
              </a:rPr>
              <a:t> - Intended for projected presentations</a:t>
            </a:r>
          </a:p>
          <a:p>
            <a:pPr lvl="1">
              <a:lnSpc>
                <a:spcPct val="80000"/>
              </a:lnSpc>
            </a:pPr>
            <a:r>
              <a:rPr lang="en-US" altLang="en-US" sz="1200" b="1" dirty="0">
                <a:solidFill>
                  <a:schemeClr val="bg1"/>
                </a:solidFill>
              </a:rPr>
              <a:t>screen</a:t>
            </a:r>
            <a:r>
              <a:rPr lang="en-US" altLang="en-US" sz="1200" dirty="0">
                <a:solidFill>
                  <a:schemeClr val="bg1"/>
                </a:solidFill>
              </a:rPr>
              <a:t> - Intended primarily for color computer screens. </a:t>
            </a:r>
          </a:p>
          <a:p>
            <a:pPr lvl="1">
              <a:lnSpc>
                <a:spcPct val="80000"/>
              </a:lnSpc>
            </a:pPr>
            <a:r>
              <a:rPr lang="en-US" altLang="en-US" sz="1200" b="1" dirty="0" err="1">
                <a:solidFill>
                  <a:schemeClr val="bg1"/>
                </a:solidFill>
              </a:rPr>
              <a:t>tty</a:t>
            </a:r>
            <a:r>
              <a:rPr lang="en-US" altLang="en-US" sz="1200" dirty="0">
                <a:solidFill>
                  <a:schemeClr val="bg1"/>
                </a:solidFill>
              </a:rPr>
              <a:t> - Intended for media using a fixed-pitch character grid, such as teletypes, terminals, or portable devices with limited display capabilities. </a:t>
            </a:r>
          </a:p>
          <a:p>
            <a:pPr lvl="1">
              <a:lnSpc>
                <a:spcPct val="80000"/>
              </a:lnSpc>
            </a:pPr>
            <a:r>
              <a:rPr lang="en-US" altLang="en-US" sz="1200" b="1" dirty="0">
                <a:solidFill>
                  <a:schemeClr val="bg1"/>
                </a:solidFill>
              </a:rPr>
              <a:t>tv</a:t>
            </a:r>
            <a:r>
              <a:rPr lang="en-US" altLang="en-US" sz="1200" dirty="0">
                <a:solidFill>
                  <a:schemeClr val="bg1"/>
                </a:solidFill>
              </a:rPr>
              <a:t> - Intended for television-type devices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1C4AFE4-42D2-411E-A624-EE9D642E2B20}"/>
              </a:ext>
            </a:extLst>
          </p:cNvPr>
          <p:cNvSpPr>
            <a:spLocks noGrp="1"/>
          </p:cNvSpPr>
          <p:nvPr>
            <p:ph type="dt" sz="half" idx="10"/>
          </p:nvPr>
        </p:nvSpPr>
        <p:spPr/>
        <p:txBody>
          <a:bodyPr/>
          <a:lstStyle/>
          <a:p>
            <a:fld id="{55667C31-3CA8-4A56-BD2C-AD182D561155}" type="datetime1">
              <a:rPr lang="en-US" altLang="en-US"/>
              <a:pPr/>
              <a:t>4/1/2024</a:t>
            </a:fld>
            <a:endParaRPr lang="en-US" altLang="en-US">
              <a:solidFill>
                <a:schemeClr val="tx1"/>
              </a:solidFill>
            </a:endParaRPr>
          </a:p>
        </p:txBody>
      </p:sp>
      <p:sp>
        <p:nvSpPr>
          <p:cNvPr id="9" name="Footer Placeholder 4">
            <a:extLst>
              <a:ext uri="{FF2B5EF4-FFF2-40B4-BE49-F238E27FC236}">
                <a16:creationId xmlns:a16="http://schemas.microsoft.com/office/drawing/2014/main" id="{A7359453-47C8-47D3-A69F-66D8C1802C5A}"/>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10" name="Slide Number Placeholder 5">
            <a:extLst>
              <a:ext uri="{FF2B5EF4-FFF2-40B4-BE49-F238E27FC236}">
                <a16:creationId xmlns:a16="http://schemas.microsoft.com/office/drawing/2014/main" id="{9DD08C0A-7D22-4218-A76C-778C3A425C56}"/>
              </a:ext>
            </a:extLst>
          </p:cNvPr>
          <p:cNvSpPr>
            <a:spLocks noGrp="1"/>
          </p:cNvSpPr>
          <p:nvPr>
            <p:ph type="sldNum" sz="quarter" idx="12"/>
          </p:nvPr>
        </p:nvSpPr>
        <p:spPr/>
        <p:txBody>
          <a:bodyPr/>
          <a:lstStyle/>
          <a:p>
            <a:r>
              <a:rPr lang="en-US" altLang="en-US"/>
              <a:t>slide </a:t>
            </a:r>
            <a:fld id="{5F97E4AE-E6C1-4DA2-8AE4-35FD9B703392}" type="slidenum">
              <a:rPr lang="en-US" altLang="en-US"/>
              <a:pPr/>
              <a:t>35</a:t>
            </a:fld>
            <a:endParaRPr lang="en-US" altLang="en-US" sz="1050">
              <a:solidFill>
                <a:schemeClr val="tx1"/>
              </a:solidFill>
              <a:latin typeface="Arial" panose="020B0604020202020204" pitchFamily="34" charset="0"/>
            </a:endParaRPr>
          </a:p>
        </p:txBody>
      </p:sp>
      <p:sp>
        <p:nvSpPr>
          <p:cNvPr id="36866" name="Rectangle 2">
            <a:extLst>
              <a:ext uri="{FF2B5EF4-FFF2-40B4-BE49-F238E27FC236}">
                <a16:creationId xmlns:a16="http://schemas.microsoft.com/office/drawing/2014/main" id="{825554AC-A8F7-4E2B-9288-1B292CEC9C9B}"/>
              </a:ext>
            </a:extLst>
          </p:cNvPr>
          <p:cNvSpPr>
            <a:spLocks noGrp="1" noChangeArrowheads="1"/>
          </p:cNvSpPr>
          <p:nvPr>
            <p:ph type="title"/>
          </p:nvPr>
        </p:nvSpPr>
        <p:spPr>
          <a:ln/>
        </p:spPr>
        <p:txBody>
          <a:bodyPr/>
          <a:lstStyle/>
          <a:p>
            <a:r>
              <a:rPr lang="en-US" altLang="en-US"/>
              <a:t>External example</a:t>
            </a:r>
          </a:p>
        </p:txBody>
      </p:sp>
      <p:sp>
        <p:nvSpPr>
          <p:cNvPr id="36867" name="Rectangle 3">
            <a:extLst>
              <a:ext uri="{FF2B5EF4-FFF2-40B4-BE49-F238E27FC236}">
                <a16:creationId xmlns:a16="http://schemas.microsoft.com/office/drawing/2014/main" id="{E8835567-227A-49B3-8C9B-860F56457D40}"/>
              </a:ext>
            </a:extLst>
          </p:cNvPr>
          <p:cNvSpPr>
            <a:spLocks noGrp="1" noChangeArrowheads="1"/>
          </p:cNvSpPr>
          <p:nvPr>
            <p:ph type="body" idx="1"/>
          </p:nvPr>
        </p:nvSpPr>
        <p:spPr>
          <a:ln/>
        </p:spPr>
        <p:txBody>
          <a:bodyPr/>
          <a:lstStyle/>
          <a:p>
            <a:pPr>
              <a:buFont typeface="Wingdings" panose="05000000000000000000" pitchFamily="2" charset="2"/>
              <a:buNone/>
            </a:pPr>
            <a:r>
              <a:rPr lang="en-US" altLang="en-US" sz="1600" dirty="0">
                <a:solidFill>
                  <a:schemeClr val="bg1"/>
                </a:solidFill>
              </a:rPr>
              <a:t>Text that appears in the </a:t>
            </a:r>
            <a:r>
              <a:rPr lang="en-US" altLang="en-US" sz="1600" i="1" dirty="0">
                <a:solidFill>
                  <a:schemeClr val="bg1"/>
                </a:solidFill>
              </a:rPr>
              <a:t>basic.css</a:t>
            </a:r>
            <a:r>
              <a:rPr lang="en-US" altLang="en-US" sz="1600" dirty="0">
                <a:solidFill>
                  <a:schemeClr val="bg1"/>
                </a:solidFill>
              </a:rPr>
              <a:t> style sheet document: </a:t>
            </a:r>
          </a:p>
          <a:p>
            <a:pPr>
              <a:buFont typeface="Wingdings" panose="05000000000000000000" pitchFamily="2" charset="2"/>
              <a:buNone/>
            </a:pPr>
            <a:r>
              <a:rPr lang="en-US" altLang="en-US" sz="1600" dirty="0">
                <a:solidFill>
                  <a:schemeClr val="bg1"/>
                </a:solidFill>
              </a:rPr>
              <a:t>	</a:t>
            </a:r>
            <a:r>
              <a:rPr lang="en-US" altLang="en-US" sz="1600" dirty="0">
                <a:solidFill>
                  <a:schemeClr val="bg1"/>
                </a:solidFill>
                <a:latin typeface="Courier New" panose="02070309020205020404" pitchFamily="49" charset="0"/>
              </a:rPr>
              <a:t>h2 {font-family: Arial, sans-serif; font-style: italic; color: green;}</a:t>
            </a:r>
            <a:br>
              <a:rPr lang="en-US" altLang="en-US" sz="1600" dirty="0">
                <a:solidFill>
                  <a:schemeClr val="bg1"/>
                </a:solidFill>
                <a:latin typeface="Courier New" panose="02070309020205020404" pitchFamily="49" charset="0"/>
              </a:rPr>
            </a:br>
            <a:r>
              <a:rPr lang="en-US" altLang="en-US" sz="1600" dirty="0">
                <a:solidFill>
                  <a:schemeClr val="bg1"/>
                </a:solidFill>
                <a:latin typeface="Courier New" panose="02070309020205020404" pitchFamily="49" charset="0"/>
              </a:rPr>
              <a:t>p {font-family: Courier, monotype; font-style: bold; color: red; }</a:t>
            </a:r>
            <a:r>
              <a:rPr lang="en-US" altLang="en-US" sz="1600" dirty="0">
                <a:solidFill>
                  <a:schemeClr val="bg1"/>
                </a:solidFill>
              </a:rPr>
              <a:t> </a:t>
            </a:r>
          </a:p>
          <a:p>
            <a:pPr>
              <a:buFont typeface="Wingdings" panose="05000000000000000000" pitchFamily="2" charset="2"/>
              <a:buNone/>
            </a:pPr>
            <a:endParaRPr lang="en-US" altLang="en-US" sz="1600" dirty="0">
              <a:solidFill>
                <a:schemeClr val="bg1"/>
              </a:solidFill>
            </a:endParaRPr>
          </a:p>
          <a:p>
            <a:pPr>
              <a:buFont typeface="Wingdings" panose="05000000000000000000" pitchFamily="2" charset="2"/>
              <a:buNone/>
            </a:pPr>
            <a:r>
              <a:rPr lang="en-US" altLang="en-US" sz="1600" dirty="0">
                <a:solidFill>
                  <a:schemeClr val="bg1"/>
                </a:solidFill>
              </a:rPr>
              <a:t>Text that appears in the </a:t>
            </a:r>
            <a:r>
              <a:rPr lang="en-US" altLang="en-US" sz="1600" i="1" dirty="0">
                <a:solidFill>
                  <a:schemeClr val="bg1"/>
                </a:solidFill>
              </a:rPr>
              <a:t>print.css</a:t>
            </a:r>
            <a:r>
              <a:rPr lang="en-US" altLang="en-US" sz="1600" dirty="0">
                <a:solidFill>
                  <a:schemeClr val="bg1"/>
                </a:solidFill>
              </a:rPr>
              <a:t> style sheet document: </a:t>
            </a:r>
          </a:p>
          <a:p>
            <a:pPr>
              <a:buFont typeface="Wingdings" panose="05000000000000000000" pitchFamily="2" charset="2"/>
              <a:buNone/>
            </a:pPr>
            <a:r>
              <a:rPr lang="en-US" altLang="en-US" sz="1600" dirty="0">
                <a:solidFill>
                  <a:schemeClr val="bg1"/>
                </a:solidFill>
              </a:rPr>
              <a:t>	</a:t>
            </a:r>
            <a:r>
              <a:rPr lang="en-US" altLang="en-US" sz="1600" dirty="0">
                <a:solidFill>
                  <a:schemeClr val="bg1"/>
                </a:solidFill>
                <a:latin typeface="Courier New" panose="02070309020205020404" pitchFamily="49" charset="0"/>
              </a:rPr>
              <a:t>h2 {font-family: Book Antiqua, Times, serif; font-style: italic; }</a:t>
            </a:r>
            <a:br>
              <a:rPr lang="en-US" altLang="en-US" sz="1600" dirty="0">
                <a:solidFill>
                  <a:schemeClr val="bg1"/>
                </a:solidFill>
                <a:latin typeface="Courier New" panose="02070309020205020404" pitchFamily="49" charset="0"/>
              </a:rPr>
            </a:br>
            <a:r>
              <a:rPr lang="en-US" altLang="en-US" sz="1600" dirty="0">
                <a:solidFill>
                  <a:schemeClr val="bg1"/>
                </a:solidFill>
                <a:latin typeface="Courier New" panose="02070309020205020404" pitchFamily="49" charset="0"/>
              </a:rPr>
              <a:t>p {font-family: Courier, monotype; font-style: bold; }</a:t>
            </a:r>
            <a:r>
              <a:rPr lang="en-US" altLang="en-US" sz="1600" dirty="0">
                <a:solidFill>
                  <a:schemeClr val="bg1"/>
                </a:solidFill>
              </a:rPr>
              <a:t> 	</a:t>
            </a:r>
          </a:p>
          <a:p>
            <a:endParaRPr lang="en-US" altLang="en-US" sz="1500" dirty="0"/>
          </a:p>
        </p:txBody>
      </p:sp>
      <p:sp>
        <p:nvSpPr>
          <p:cNvPr id="36868" name="Rectangle 4">
            <a:extLst>
              <a:ext uri="{FF2B5EF4-FFF2-40B4-BE49-F238E27FC236}">
                <a16:creationId xmlns:a16="http://schemas.microsoft.com/office/drawing/2014/main" id="{1A5F3CE3-61B9-4941-8C30-D6F1E03D5332}"/>
              </a:ext>
            </a:extLst>
          </p:cNvPr>
          <p:cNvSpPr>
            <a:spLocks noChangeArrowheads="1"/>
          </p:cNvSpPr>
          <p:nvPr/>
        </p:nvSpPr>
        <p:spPr bwMode="auto">
          <a:xfrm>
            <a:off x="1714500" y="2707481"/>
            <a:ext cx="280035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20000"/>
              </a:spcBef>
              <a:buFont typeface="Wingdings" panose="05000000000000000000" pitchFamily="2" charset="2"/>
              <a:buChar char="§"/>
              <a:defRPr sz="2000">
                <a:solidFill>
                  <a:schemeClr val="tx1"/>
                </a:solidFill>
                <a:latin typeface="Georgia" panose="02040502050405020303" pitchFamily="18" charset="0"/>
                <a:ea typeface="ＭＳ Ｐゴシック" panose="020B0600070205080204" pitchFamily="34" charset="-128"/>
              </a:defRPr>
            </a:lvl1pPr>
            <a:lvl2pPr marL="742950" indent="-285750">
              <a:spcBef>
                <a:spcPct val="20000"/>
              </a:spcBef>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3pPr>
            <a:lvl4pPr marL="1600200" indent="-228600">
              <a:spcBef>
                <a:spcPct val="20000"/>
              </a:spcBef>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4pPr>
            <a:lvl5pPr marL="2057400" indent="-228600">
              <a:spcBef>
                <a:spcPct val="20000"/>
              </a:spcBef>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5pPr>
            <a:lvl6pPr marL="2514600" indent="-228600" fontAlgn="base">
              <a:spcBef>
                <a:spcPct val="20000"/>
              </a:spcBef>
              <a:spcAft>
                <a:spcPct val="0"/>
              </a:spcAft>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6pPr>
            <a:lvl7pPr marL="2971800" indent="-228600" fontAlgn="base">
              <a:spcBef>
                <a:spcPct val="20000"/>
              </a:spcBef>
              <a:spcAft>
                <a:spcPct val="0"/>
              </a:spcAft>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7pPr>
            <a:lvl8pPr marL="3429000" indent="-228600" fontAlgn="base">
              <a:spcBef>
                <a:spcPct val="20000"/>
              </a:spcBef>
              <a:spcAft>
                <a:spcPct val="0"/>
              </a:spcAft>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8pPr>
            <a:lvl9pPr marL="3886200" indent="-228600" fontAlgn="base">
              <a:spcBef>
                <a:spcPct val="20000"/>
              </a:spcBef>
              <a:spcAft>
                <a:spcPct val="0"/>
              </a:spcAft>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9pPr>
          </a:lstStyle>
          <a:p>
            <a:pPr eaLnBrk="1" hangingPunct="1">
              <a:buFont typeface="Wingdings" panose="05000000000000000000" pitchFamily="2" charset="2"/>
              <a:buNone/>
            </a:pPr>
            <a:r>
              <a:rPr lang="en-US" altLang="en-US" sz="750" i="1"/>
              <a:t>HTML document, using the &lt;link&gt; tag method</a:t>
            </a:r>
          </a:p>
          <a:p>
            <a:pPr eaLnBrk="1" hangingPunct="1">
              <a:buFont typeface="Wingdings" panose="05000000000000000000" pitchFamily="2" charset="2"/>
              <a:buNone/>
            </a:pPr>
            <a:endParaRPr lang="en-US" altLang="en-US" sz="900" i="1"/>
          </a:p>
          <a:p>
            <a:pPr>
              <a:spcBef>
                <a:spcPts val="375"/>
              </a:spcBef>
              <a:spcAft>
                <a:spcPts val="375"/>
              </a:spcAft>
              <a:buNone/>
            </a:pPr>
            <a:r>
              <a:rPr lang="en-US" altLang="en-US" sz="750">
                <a:latin typeface="Courier New" panose="02070309020205020404" pitchFamily="49" charset="0"/>
              </a:rPr>
              <a:t>&lt;head&gt;</a:t>
            </a:r>
          </a:p>
          <a:p>
            <a:pPr>
              <a:spcBef>
                <a:spcPts val="375"/>
              </a:spcBef>
              <a:spcAft>
                <a:spcPts val="375"/>
              </a:spcAft>
              <a:buNone/>
            </a:pPr>
            <a:r>
              <a:rPr lang="en-US" altLang="en-US" sz="750">
                <a:latin typeface="Courier New" panose="02070309020205020404" pitchFamily="49" charset="0"/>
              </a:rPr>
              <a:t>&lt;link rel="stylesheet" type="text/css" href="basic.css" media="all" /&gt;</a:t>
            </a:r>
          </a:p>
          <a:p>
            <a:pPr>
              <a:spcBef>
                <a:spcPts val="375"/>
              </a:spcBef>
              <a:spcAft>
                <a:spcPts val="375"/>
              </a:spcAft>
              <a:buNone/>
            </a:pPr>
            <a:r>
              <a:rPr lang="en-US" altLang="en-US" sz="750">
                <a:latin typeface="Courier New" panose="02070309020205020404" pitchFamily="49" charset="0"/>
              </a:rPr>
              <a:t>&lt;link rel="stylesheet" type="text/css" href="print.css" media="print" /&gt;</a:t>
            </a:r>
          </a:p>
          <a:p>
            <a:pPr>
              <a:spcBef>
                <a:spcPts val="375"/>
              </a:spcBef>
              <a:spcAft>
                <a:spcPts val="375"/>
              </a:spcAft>
              <a:buNone/>
            </a:pPr>
            <a:r>
              <a:rPr lang="en-US" altLang="en-US" sz="750">
                <a:latin typeface="Courier New" panose="02070309020205020404" pitchFamily="49" charset="0"/>
              </a:rPr>
              <a:t>&lt;/head&gt;</a:t>
            </a:r>
          </a:p>
        </p:txBody>
      </p:sp>
      <p:sp>
        <p:nvSpPr>
          <p:cNvPr id="36869" name="Rectangle 5">
            <a:extLst>
              <a:ext uri="{FF2B5EF4-FFF2-40B4-BE49-F238E27FC236}">
                <a16:creationId xmlns:a16="http://schemas.microsoft.com/office/drawing/2014/main" id="{D6321EB3-AC55-4B5F-9965-B8B21C7D4F22}"/>
              </a:ext>
            </a:extLst>
          </p:cNvPr>
          <p:cNvSpPr>
            <a:spLocks noChangeArrowheads="1"/>
          </p:cNvSpPr>
          <p:nvPr/>
        </p:nvSpPr>
        <p:spPr bwMode="auto">
          <a:xfrm>
            <a:off x="4572000" y="2707481"/>
            <a:ext cx="2857500" cy="1943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20000"/>
              </a:spcBef>
              <a:buFont typeface="Wingdings" panose="05000000000000000000" pitchFamily="2" charset="2"/>
              <a:buChar char="§"/>
              <a:defRPr sz="2000">
                <a:solidFill>
                  <a:schemeClr val="tx1"/>
                </a:solidFill>
                <a:latin typeface="Georgia" panose="02040502050405020303" pitchFamily="18" charset="0"/>
                <a:ea typeface="ＭＳ Ｐゴシック" panose="020B0600070205080204" pitchFamily="34" charset="-128"/>
              </a:defRPr>
            </a:lvl1pPr>
            <a:lvl2pPr marL="742950" indent="-285750">
              <a:spcBef>
                <a:spcPct val="20000"/>
              </a:spcBef>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3pPr>
            <a:lvl4pPr marL="1600200" indent="-228600">
              <a:spcBef>
                <a:spcPct val="20000"/>
              </a:spcBef>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4pPr>
            <a:lvl5pPr marL="2057400" indent="-228600">
              <a:spcBef>
                <a:spcPct val="20000"/>
              </a:spcBef>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5pPr>
            <a:lvl6pPr marL="2514600" indent="-228600" fontAlgn="base">
              <a:spcBef>
                <a:spcPct val="20000"/>
              </a:spcBef>
              <a:spcAft>
                <a:spcPct val="0"/>
              </a:spcAft>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6pPr>
            <a:lvl7pPr marL="2971800" indent="-228600" fontAlgn="base">
              <a:spcBef>
                <a:spcPct val="20000"/>
              </a:spcBef>
              <a:spcAft>
                <a:spcPct val="0"/>
              </a:spcAft>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7pPr>
            <a:lvl8pPr marL="3429000" indent="-228600" fontAlgn="base">
              <a:spcBef>
                <a:spcPct val="20000"/>
              </a:spcBef>
              <a:spcAft>
                <a:spcPct val="0"/>
              </a:spcAft>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8pPr>
            <a:lvl9pPr marL="3886200" indent="-228600" fontAlgn="base">
              <a:spcBef>
                <a:spcPct val="20000"/>
              </a:spcBef>
              <a:spcAft>
                <a:spcPct val="0"/>
              </a:spcAft>
              <a:buFont typeface="Times" panose="02020603050405020304" pitchFamily="18" charset="0"/>
              <a:buChar char="•"/>
              <a:defRPr sz="1600">
                <a:solidFill>
                  <a:schemeClr val="tx1"/>
                </a:solidFill>
                <a:latin typeface="Georgia" panose="02040502050405020303" pitchFamily="18" charset="0"/>
                <a:ea typeface="ＭＳ Ｐゴシック" panose="020B0600070205080204" pitchFamily="34" charset="-128"/>
              </a:defRPr>
            </a:lvl9pPr>
          </a:lstStyle>
          <a:p>
            <a:pPr eaLnBrk="1" hangingPunct="1">
              <a:buFont typeface="Wingdings" panose="05000000000000000000" pitchFamily="2" charset="2"/>
              <a:buNone/>
            </a:pPr>
            <a:r>
              <a:rPr lang="en-US" altLang="en-US" sz="750" i="1"/>
              <a:t>HTML document, using the @import and @media method</a:t>
            </a:r>
          </a:p>
          <a:p>
            <a:pPr eaLnBrk="1" hangingPunct="1">
              <a:buFont typeface="Wingdings" panose="05000000000000000000" pitchFamily="2" charset="2"/>
              <a:buNone/>
            </a:pPr>
            <a:endParaRPr lang="en-US" altLang="en-US" sz="900" i="1"/>
          </a:p>
          <a:p>
            <a:pPr>
              <a:spcBef>
                <a:spcPts val="375"/>
              </a:spcBef>
              <a:spcAft>
                <a:spcPts val="375"/>
              </a:spcAft>
              <a:buNone/>
            </a:pPr>
            <a:r>
              <a:rPr lang="en-US" altLang="en-US" sz="750">
                <a:latin typeface="Courier New" panose="02070309020205020404" pitchFamily="49" charset="0"/>
              </a:rPr>
              <a:t>&lt;head&gt;</a:t>
            </a:r>
          </a:p>
          <a:p>
            <a:pPr>
              <a:spcBef>
                <a:spcPts val="375"/>
              </a:spcBef>
              <a:spcAft>
                <a:spcPts val="375"/>
              </a:spcAft>
              <a:buNone/>
            </a:pPr>
            <a:r>
              <a:rPr lang="pl-PL" altLang="en-US" sz="750">
                <a:latin typeface="Courier New" panose="02070309020205020404" pitchFamily="49" charset="0"/>
              </a:rPr>
              <a:t>&lt;style type="text/css"&gt;</a:t>
            </a:r>
          </a:p>
          <a:p>
            <a:pPr>
              <a:spcBef>
                <a:spcPts val="375"/>
              </a:spcBef>
              <a:spcAft>
                <a:spcPts val="375"/>
              </a:spcAft>
              <a:buNone/>
            </a:pPr>
            <a:r>
              <a:rPr lang="pl-PL" altLang="en-US" sz="750">
                <a:latin typeface="Courier New" panose="02070309020205020404" pitchFamily="49" charset="0"/>
              </a:rPr>
              <a:t>&lt;!--</a:t>
            </a:r>
          </a:p>
          <a:p>
            <a:pPr>
              <a:spcBef>
                <a:spcPts val="375"/>
              </a:spcBef>
              <a:spcAft>
                <a:spcPts val="375"/>
              </a:spcAft>
              <a:buNone/>
            </a:pPr>
            <a:r>
              <a:rPr lang="pl-PL" altLang="en-US" sz="750">
                <a:latin typeface="Courier New" panose="02070309020205020404" pitchFamily="49" charset="0"/>
              </a:rPr>
              <a:t>@import url("</a:t>
            </a:r>
            <a:r>
              <a:rPr lang="en-US" altLang="en-US" sz="750">
                <a:latin typeface="Courier New" panose="02070309020205020404" pitchFamily="49" charset="0"/>
              </a:rPr>
              <a:t>basic.css</a:t>
            </a:r>
            <a:r>
              <a:rPr lang="pl-PL" altLang="en-US" sz="750">
                <a:latin typeface="Courier New" panose="02070309020205020404" pitchFamily="49" charset="0"/>
              </a:rPr>
              <a:t>")</a:t>
            </a:r>
            <a:r>
              <a:rPr lang="en-US" altLang="en-US" sz="750">
                <a:latin typeface="Courier New" panose="02070309020205020404" pitchFamily="49" charset="0"/>
              </a:rPr>
              <a:t> all</a:t>
            </a:r>
            <a:r>
              <a:rPr lang="pl-PL" altLang="en-US" sz="750">
                <a:latin typeface="Courier New" panose="02070309020205020404" pitchFamily="49" charset="0"/>
              </a:rPr>
              <a:t>;</a:t>
            </a:r>
            <a:endParaRPr lang="en-US" altLang="en-US" sz="750">
              <a:latin typeface="Courier New" panose="02070309020205020404" pitchFamily="49" charset="0"/>
            </a:endParaRPr>
          </a:p>
          <a:p>
            <a:pPr>
              <a:spcBef>
                <a:spcPts val="375"/>
              </a:spcBef>
              <a:spcAft>
                <a:spcPts val="375"/>
              </a:spcAft>
              <a:buNone/>
            </a:pPr>
            <a:r>
              <a:rPr lang="en-US" altLang="en-US" sz="750">
                <a:latin typeface="Courier New" panose="02070309020205020404" pitchFamily="49" charset="0"/>
              </a:rPr>
              <a:t>@media url("print.css") print;</a:t>
            </a:r>
            <a:endParaRPr lang="pl-PL" altLang="en-US" sz="750">
              <a:latin typeface="Courier New" panose="02070309020205020404" pitchFamily="49" charset="0"/>
            </a:endParaRPr>
          </a:p>
          <a:p>
            <a:pPr>
              <a:spcBef>
                <a:spcPts val="375"/>
              </a:spcBef>
              <a:spcAft>
                <a:spcPts val="375"/>
              </a:spcAft>
              <a:buNone/>
            </a:pPr>
            <a:r>
              <a:rPr lang="pl-PL" altLang="en-US" sz="750">
                <a:latin typeface="Courier New" panose="02070309020205020404" pitchFamily="49" charset="0"/>
              </a:rPr>
              <a:t>--&gt;</a:t>
            </a:r>
          </a:p>
          <a:p>
            <a:pPr>
              <a:spcBef>
                <a:spcPts val="375"/>
              </a:spcBef>
              <a:spcAft>
                <a:spcPts val="375"/>
              </a:spcAft>
              <a:buNone/>
            </a:pPr>
            <a:r>
              <a:rPr lang="pl-PL" altLang="en-US" sz="750">
                <a:latin typeface="Courier New" panose="02070309020205020404" pitchFamily="49" charset="0"/>
              </a:rPr>
              <a:t>&lt;/style&gt;</a:t>
            </a:r>
            <a:endParaRPr lang="en-US" altLang="en-US" sz="750">
              <a:latin typeface="Courier New" panose="02070309020205020404" pitchFamily="49" charset="0"/>
            </a:endParaRPr>
          </a:p>
          <a:p>
            <a:pPr>
              <a:spcBef>
                <a:spcPts val="375"/>
              </a:spcBef>
              <a:spcAft>
                <a:spcPts val="375"/>
              </a:spcAft>
              <a:buNone/>
            </a:pPr>
            <a:r>
              <a:rPr lang="en-US" altLang="en-US" sz="750">
                <a:latin typeface="Courier New" panose="02070309020205020404" pitchFamily="49" charset="0"/>
              </a:rPr>
              <a:t>&lt;/head&gt;</a:t>
            </a:r>
          </a:p>
        </p:txBody>
      </p:sp>
      <p:sp>
        <p:nvSpPr>
          <p:cNvPr id="36871" name="Rectangle 7">
            <a:extLst>
              <a:ext uri="{FF2B5EF4-FFF2-40B4-BE49-F238E27FC236}">
                <a16:creationId xmlns:a16="http://schemas.microsoft.com/office/drawing/2014/main" id="{C74E6227-FC6B-442D-B6C6-94C2AA6C39B6}"/>
              </a:ext>
            </a:extLst>
          </p:cNvPr>
          <p:cNvSpPr>
            <a:spLocks noChangeArrowheads="1"/>
          </p:cNvSpPr>
          <p:nvPr/>
        </p:nvSpPr>
        <p:spPr bwMode="auto">
          <a:xfrm>
            <a:off x="1928812" y="1497807"/>
            <a:ext cx="4148138" cy="388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6872" name="Rectangle 8">
            <a:extLst>
              <a:ext uri="{FF2B5EF4-FFF2-40B4-BE49-F238E27FC236}">
                <a16:creationId xmlns:a16="http://schemas.microsoft.com/office/drawing/2014/main" id="{4DCBA938-5D3B-4168-8227-4938FEE13F41}"/>
              </a:ext>
            </a:extLst>
          </p:cNvPr>
          <p:cNvSpPr>
            <a:spLocks noChangeArrowheads="1"/>
          </p:cNvSpPr>
          <p:nvPr/>
        </p:nvSpPr>
        <p:spPr bwMode="auto">
          <a:xfrm>
            <a:off x="1921669" y="2272904"/>
            <a:ext cx="4136231" cy="388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333E4258-154D-4836-90D0-A990DC98DA34}"/>
              </a:ext>
            </a:extLst>
          </p:cNvPr>
          <p:cNvSpPr>
            <a:spLocks noGrp="1"/>
          </p:cNvSpPr>
          <p:nvPr>
            <p:ph type="dt" sz="half" idx="10"/>
          </p:nvPr>
        </p:nvSpPr>
        <p:spPr/>
        <p:txBody>
          <a:bodyPr/>
          <a:lstStyle/>
          <a:p>
            <a:fld id="{936D5CBF-5ECF-41DE-B328-C50F5CA0B931}" type="datetime1">
              <a:rPr lang="en-US" altLang="en-US"/>
              <a:pPr/>
              <a:t>4/1/2024</a:t>
            </a:fld>
            <a:endParaRPr lang="en-US" altLang="en-US">
              <a:solidFill>
                <a:schemeClr val="tx1"/>
              </a:solidFill>
            </a:endParaRPr>
          </a:p>
        </p:txBody>
      </p:sp>
      <p:sp>
        <p:nvSpPr>
          <p:cNvPr id="8" name="Footer Placeholder 4">
            <a:extLst>
              <a:ext uri="{FF2B5EF4-FFF2-40B4-BE49-F238E27FC236}">
                <a16:creationId xmlns:a16="http://schemas.microsoft.com/office/drawing/2014/main" id="{B8924954-841C-4E21-9450-21BA7591732A}"/>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9" name="Slide Number Placeholder 5">
            <a:extLst>
              <a:ext uri="{FF2B5EF4-FFF2-40B4-BE49-F238E27FC236}">
                <a16:creationId xmlns:a16="http://schemas.microsoft.com/office/drawing/2014/main" id="{D1B42379-42A2-408E-A0CD-254B1F86A467}"/>
              </a:ext>
            </a:extLst>
          </p:cNvPr>
          <p:cNvSpPr>
            <a:spLocks noGrp="1"/>
          </p:cNvSpPr>
          <p:nvPr>
            <p:ph type="sldNum" sz="quarter" idx="12"/>
          </p:nvPr>
        </p:nvSpPr>
        <p:spPr/>
        <p:txBody>
          <a:bodyPr/>
          <a:lstStyle/>
          <a:p>
            <a:r>
              <a:rPr lang="en-US" altLang="en-US"/>
              <a:t>slide </a:t>
            </a:r>
            <a:fld id="{26FC1F6D-F46C-4D87-870A-102CB731D899}" type="slidenum">
              <a:rPr lang="en-US" altLang="en-US"/>
              <a:pPr/>
              <a:t>36</a:t>
            </a:fld>
            <a:endParaRPr lang="en-US" altLang="en-US" sz="1050">
              <a:solidFill>
                <a:schemeClr val="tx1"/>
              </a:solidFill>
              <a:latin typeface="Arial" panose="020B0604020202020204" pitchFamily="34" charset="0"/>
            </a:endParaRPr>
          </a:p>
        </p:txBody>
      </p:sp>
      <p:sp>
        <p:nvSpPr>
          <p:cNvPr id="33794" name="Rectangle 2">
            <a:extLst>
              <a:ext uri="{FF2B5EF4-FFF2-40B4-BE49-F238E27FC236}">
                <a16:creationId xmlns:a16="http://schemas.microsoft.com/office/drawing/2014/main" id="{98FDB3D4-3652-489F-904F-4C8D91D3D784}"/>
              </a:ext>
            </a:extLst>
          </p:cNvPr>
          <p:cNvSpPr>
            <a:spLocks noGrp="1" noChangeArrowheads="1"/>
          </p:cNvSpPr>
          <p:nvPr>
            <p:ph type="title"/>
          </p:nvPr>
        </p:nvSpPr>
        <p:spPr>
          <a:ln/>
        </p:spPr>
        <p:txBody>
          <a:bodyPr/>
          <a:lstStyle/>
          <a:p>
            <a:r>
              <a:rPr lang="en-US" altLang="en-US"/>
              <a:t>Style Location: Internal</a:t>
            </a:r>
          </a:p>
        </p:txBody>
      </p:sp>
      <p:sp>
        <p:nvSpPr>
          <p:cNvPr id="33795" name="Rectangle 3">
            <a:extLst>
              <a:ext uri="{FF2B5EF4-FFF2-40B4-BE49-F238E27FC236}">
                <a16:creationId xmlns:a16="http://schemas.microsoft.com/office/drawing/2014/main" id="{BC9A6738-50A9-48B7-9993-E54B0E90AEAC}"/>
              </a:ext>
            </a:extLst>
          </p:cNvPr>
          <p:cNvSpPr>
            <a:spLocks noGrp="1" noChangeArrowheads="1"/>
          </p:cNvSpPr>
          <p:nvPr>
            <p:ph type="body" idx="1"/>
          </p:nvPr>
        </p:nvSpPr>
        <p:spPr>
          <a:ln/>
        </p:spPr>
        <p:txBody>
          <a:bodyPr/>
          <a:lstStyle/>
          <a:p>
            <a:r>
              <a:rPr lang="en-US" altLang="en-US" sz="1200" dirty="0">
                <a:solidFill>
                  <a:schemeClr val="bg1"/>
                </a:solidFill>
              </a:rPr>
              <a:t>Style information can also be included in the &lt;head&gt; section of an individual web page.  This tends to work best when a single page needs to have a slightly different look than the rest of the site. </a:t>
            </a:r>
          </a:p>
        </p:txBody>
      </p:sp>
      <p:pic>
        <p:nvPicPr>
          <p:cNvPr id="33796" name="Picture 4">
            <a:extLst>
              <a:ext uri="{FF2B5EF4-FFF2-40B4-BE49-F238E27FC236}">
                <a16:creationId xmlns:a16="http://schemas.microsoft.com/office/drawing/2014/main" id="{C6C1F774-B7D9-4269-96A5-F2B81DB15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218" y="2509837"/>
            <a:ext cx="1957388" cy="1814513"/>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7" name="Picture 5">
            <a:extLst>
              <a:ext uri="{FF2B5EF4-FFF2-40B4-BE49-F238E27FC236}">
                <a16:creationId xmlns:a16="http://schemas.microsoft.com/office/drawing/2014/main" id="{511B83A8-121A-4F45-82A4-4F4843DDD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737" y="2920602"/>
            <a:ext cx="3107531" cy="992981"/>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8" name="AutoShape 6">
            <a:extLst>
              <a:ext uri="{FF2B5EF4-FFF2-40B4-BE49-F238E27FC236}">
                <a16:creationId xmlns:a16="http://schemas.microsoft.com/office/drawing/2014/main" id="{1D797BDA-DD93-4F76-8308-EC172ACD45CB}"/>
              </a:ext>
            </a:extLst>
          </p:cNvPr>
          <p:cNvSpPr>
            <a:spLocks noChangeArrowheads="1"/>
          </p:cNvSpPr>
          <p:nvPr/>
        </p:nvSpPr>
        <p:spPr bwMode="auto">
          <a:xfrm>
            <a:off x="3783806" y="3188494"/>
            <a:ext cx="457200" cy="228600"/>
          </a:xfrm>
          <a:prstGeom prst="rightArrow">
            <a:avLst>
              <a:gd name="adj1" fmla="val 50000"/>
              <a:gd name="adj2" fmla="val 50000"/>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363BEC49-8A46-4038-B307-D9D7AE11C797}"/>
              </a:ext>
            </a:extLst>
          </p:cNvPr>
          <p:cNvSpPr>
            <a:spLocks noGrp="1"/>
          </p:cNvSpPr>
          <p:nvPr>
            <p:ph type="dt" sz="half" idx="10"/>
          </p:nvPr>
        </p:nvSpPr>
        <p:spPr/>
        <p:txBody>
          <a:bodyPr/>
          <a:lstStyle/>
          <a:p>
            <a:fld id="{49EE6743-A230-4BE5-801C-7197C8A4582B}" type="datetime1">
              <a:rPr lang="en-US" altLang="en-US"/>
              <a:pPr/>
              <a:t>4/1/2024</a:t>
            </a:fld>
            <a:endParaRPr lang="en-US" altLang="en-US">
              <a:solidFill>
                <a:schemeClr val="tx1"/>
              </a:solidFill>
            </a:endParaRPr>
          </a:p>
        </p:txBody>
      </p:sp>
      <p:sp>
        <p:nvSpPr>
          <p:cNvPr id="8" name="Footer Placeholder 4">
            <a:extLst>
              <a:ext uri="{FF2B5EF4-FFF2-40B4-BE49-F238E27FC236}">
                <a16:creationId xmlns:a16="http://schemas.microsoft.com/office/drawing/2014/main" id="{C75DC9E5-2175-4BAE-8293-5AB862EB30DE}"/>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9" name="Slide Number Placeholder 5">
            <a:extLst>
              <a:ext uri="{FF2B5EF4-FFF2-40B4-BE49-F238E27FC236}">
                <a16:creationId xmlns:a16="http://schemas.microsoft.com/office/drawing/2014/main" id="{778B83F9-A897-429E-BA28-BACB0DB924BB}"/>
              </a:ext>
            </a:extLst>
          </p:cNvPr>
          <p:cNvSpPr>
            <a:spLocks noGrp="1"/>
          </p:cNvSpPr>
          <p:nvPr>
            <p:ph type="sldNum" sz="quarter" idx="12"/>
          </p:nvPr>
        </p:nvSpPr>
        <p:spPr/>
        <p:txBody>
          <a:bodyPr/>
          <a:lstStyle/>
          <a:p>
            <a:r>
              <a:rPr lang="en-US" altLang="en-US"/>
              <a:t>slide </a:t>
            </a:r>
            <a:fld id="{14B6B95C-8FB0-4379-A88D-29750A20B2DC}" type="slidenum">
              <a:rPr lang="en-US" altLang="en-US"/>
              <a:pPr/>
              <a:t>37</a:t>
            </a:fld>
            <a:endParaRPr lang="en-US" altLang="en-US" sz="1050">
              <a:solidFill>
                <a:schemeClr val="tx1"/>
              </a:solidFill>
              <a:latin typeface="Arial" panose="020B0604020202020204" pitchFamily="34" charset="0"/>
            </a:endParaRPr>
          </a:p>
        </p:txBody>
      </p:sp>
      <p:sp>
        <p:nvSpPr>
          <p:cNvPr id="34818" name="Rectangle 2">
            <a:extLst>
              <a:ext uri="{FF2B5EF4-FFF2-40B4-BE49-F238E27FC236}">
                <a16:creationId xmlns:a16="http://schemas.microsoft.com/office/drawing/2014/main" id="{FC2B3398-2940-4BE6-A9A9-844C124436DD}"/>
              </a:ext>
            </a:extLst>
          </p:cNvPr>
          <p:cNvSpPr>
            <a:spLocks noGrp="1" noChangeArrowheads="1"/>
          </p:cNvSpPr>
          <p:nvPr>
            <p:ph type="title"/>
          </p:nvPr>
        </p:nvSpPr>
        <p:spPr>
          <a:ln/>
        </p:spPr>
        <p:txBody>
          <a:bodyPr/>
          <a:lstStyle/>
          <a:p>
            <a:r>
              <a:rPr lang="en-US" altLang="en-US"/>
              <a:t>Style Location: Inline</a:t>
            </a:r>
          </a:p>
        </p:txBody>
      </p:sp>
      <p:sp>
        <p:nvSpPr>
          <p:cNvPr id="34819" name="Rectangle 3">
            <a:extLst>
              <a:ext uri="{FF2B5EF4-FFF2-40B4-BE49-F238E27FC236}">
                <a16:creationId xmlns:a16="http://schemas.microsoft.com/office/drawing/2014/main" id="{F109AF16-A921-42E9-88F7-D36D1B0E7B21}"/>
              </a:ext>
            </a:extLst>
          </p:cNvPr>
          <p:cNvSpPr>
            <a:spLocks noGrp="1" noChangeArrowheads="1"/>
          </p:cNvSpPr>
          <p:nvPr>
            <p:ph type="body" idx="1"/>
          </p:nvPr>
        </p:nvSpPr>
        <p:spPr>
          <a:xfrm>
            <a:off x="1657350" y="1343025"/>
            <a:ext cx="5829300" cy="1714500"/>
          </a:xfrm>
          <a:ln/>
        </p:spPr>
        <p:txBody>
          <a:bodyPr/>
          <a:lstStyle/>
          <a:p>
            <a:r>
              <a:rPr lang="en-US" altLang="en-US" sz="1600" dirty="0">
                <a:solidFill>
                  <a:schemeClr val="bg1"/>
                </a:solidFill>
              </a:rPr>
              <a:t>For extreme control, style information can be included in an individual tag.  The style effects only that tag and no others in the document.  This option is most useful for those rare occasions when a single tag needs to have a slightly different style.</a:t>
            </a:r>
          </a:p>
        </p:txBody>
      </p:sp>
      <p:pic>
        <p:nvPicPr>
          <p:cNvPr id="34820" name="Picture 4">
            <a:extLst>
              <a:ext uri="{FF2B5EF4-FFF2-40B4-BE49-F238E27FC236}">
                <a16:creationId xmlns:a16="http://schemas.microsoft.com/office/drawing/2014/main" id="{05B91961-0E44-4D10-AA76-1CD137233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3036094"/>
            <a:ext cx="4679156" cy="678656"/>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5">
            <a:extLst>
              <a:ext uri="{FF2B5EF4-FFF2-40B4-BE49-F238E27FC236}">
                <a16:creationId xmlns:a16="http://schemas.microsoft.com/office/drawing/2014/main" id="{B53AF9D5-1795-4F7D-9315-92B51FC35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943350"/>
            <a:ext cx="3043238" cy="985838"/>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3" name="AutoShape 7">
            <a:extLst>
              <a:ext uri="{FF2B5EF4-FFF2-40B4-BE49-F238E27FC236}">
                <a16:creationId xmlns:a16="http://schemas.microsoft.com/office/drawing/2014/main" id="{759D22DC-7D08-4CEF-9D94-45ADC0070D72}"/>
              </a:ext>
            </a:extLst>
          </p:cNvPr>
          <p:cNvSpPr>
            <a:spLocks noChangeArrowheads="1"/>
          </p:cNvSpPr>
          <p:nvPr/>
        </p:nvSpPr>
        <p:spPr bwMode="auto">
          <a:xfrm>
            <a:off x="4572000" y="3443287"/>
            <a:ext cx="220266" cy="442913"/>
          </a:xfrm>
          <a:prstGeom prst="downArrow">
            <a:avLst>
              <a:gd name="adj1" fmla="val 50000"/>
              <a:gd name="adj2" fmla="val 502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0ADA43B-FC11-4D3F-888E-927A4C0ACE96}"/>
              </a:ext>
            </a:extLst>
          </p:cNvPr>
          <p:cNvSpPr>
            <a:spLocks noGrp="1"/>
          </p:cNvSpPr>
          <p:nvPr>
            <p:ph type="dt" sz="half" idx="10"/>
          </p:nvPr>
        </p:nvSpPr>
        <p:spPr/>
        <p:txBody>
          <a:bodyPr/>
          <a:lstStyle/>
          <a:p>
            <a:fld id="{A320CD8B-B8D8-4417-91D1-B5C46DE7A6A1}"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F26EBD04-44D0-4801-85B7-C5A33DB0C888}"/>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3E679563-E25A-4F56-8EA8-890DC3CB6942}"/>
              </a:ext>
            </a:extLst>
          </p:cNvPr>
          <p:cNvSpPr>
            <a:spLocks noGrp="1"/>
          </p:cNvSpPr>
          <p:nvPr>
            <p:ph type="sldNum" sz="quarter" idx="12"/>
          </p:nvPr>
        </p:nvSpPr>
        <p:spPr/>
        <p:txBody>
          <a:bodyPr/>
          <a:lstStyle/>
          <a:p>
            <a:r>
              <a:rPr lang="en-US" altLang="en-US"/>
              <a:t>slide </a:t>
            </a:r>
            <a:fld id="{C706B4BB-2184-4B2E-8E15-5CA27D6DB118}" type="slidenum">
              <a:rPr lang="en-US" altLang="en-US"/>
              <a:pPr/>
              <a:t>38</a:t>
            </a:fld>
            <a:endParaRPr lang="en-US" altLang="en-US" sz="1050">
              <a:solidFill>
                <a:schemeClr val="tx1"/>
              </a:solidFill>
              <a:latin typeface="Arial" panose="020B0604020202020204" pitchFamily="34" charset="0"/>
            </a:endParaRPr>
          </a:p>
        </p:txBody>
      </p:sp>
      <p:sp>
        <p:nvSpPr>
          <p:cNvPr id="37890" name="Rectangle 2">
            <a:extLst>
              <a:ext uri="{FF2B5EF4-FFF2-40B4-BE49-F238E27FC236}">
                <a16:creationId xmlns:a16="http://schemas.microsoft.com/office/drawing/2014/main" id="{173603DE-6C52-4276-8E6B-771643E1B816}"/>
              </a:ext>
            </a:extLst>
          </p:cNvPr>
          <p:cNvSpPr>
            <a:spLocks noGrp="1" noChangeArrowheads="1"/>
          </p:cNvSpPr>
          <p:nvPr>
            <p:ph type="title"/>
          </p:nvPr>
        </p:nvSpPr>
        <p:spPr>
          <a:ln/>
        </p:spPr>
        <p:txBody>
          <a:bodyPr/>
          <a:lstStyle/>
          <a:p>
            <a:r>
              <a:rPr lang="en-US" altLang="en-US"/>
              <a:t>Hierarchy of styles</a:t>
            </a:r>
          </a:p>
        </p:txBody>
      </p:sp>
      <p:sp>
        <p:nvSpPr>
          <p:cNvPr id="37891" name="Rectangle 3">
            <a:extLst>
              <a:ext uri="{FF2B5EF4-FFF2-40B4-BE49-F238E27FC236}">
                <a16:creationId xmlns:a16="http://schemas.microsoft.com/office/drawing/2014/main" id="{4E092959-A40F-4FF6-8C12-AF9F4B093C50}"/>
              </a:ext>
            </a:extLst>
          </p:cNvPr>
          <p:cNvSpPr>
            <a:spLocks noGrp="1" noChangeArrowheads="1"/>
          </p:cNvSpPr>
          <p:nvPr>
            <p:ph type="body" idx="1"/>
          </p:nvPr>
        </p:nvSpPr>
        <p:spPr>
          <a:ln/>
        </p:spPr>
        <p:txBody>
          <a:bodyPr/>
          <a:lstStyle/>
          <a:p>
            <a:r>
              <a:rPr lang="en-US" altLang="en-US" sz="1400" dirty="0">
                <a:solidFill>
                  <a:schemeClr val="bg1"/>
                </a:solidFill>
              </a:rPr>
              <a:t>When style information is located in all three places in one site, the hierarchy is as follows:</a:t>
            </a:r>
          </a:p>
          <a:p>
            <a:pPr lvl="1"/>
            <a:r>
              <a:rPr lang="en-US" altLang="en-US" sz="1400" dirty="0">
                <a:solidFill>
                  <a:schemeClr val="bg1"/>
                </a:solidFill>
              </a:rPr>
              <a:t>External Style Sheets affect the entire site.  </a:t>
            </a:r>
          </a:p>
          <a:p>
            <a:pPr lvl="1"/>
            <a:r>
              <a:rPr lang="en-US" altLang="en-US" sz="1400" dirty="0">
                <a:solidFill>
                  <a:schemeClr val="bg1"/>
                </a:solidFill>
              </a:rPr>
              <a:t>Internal styles affect only their own pages and override external styles.  </a:t>
            </a:r>
          </a:p>
          <a:p>
            <a:pPr lvl="1"/>
            <a:r>
              <a:rPr lang="en-US" altLang="en-US" sz="1400" dirty="0">
                <a:solidFill>
                  <a:schemeClr val="bg1"/>
                </a:solidFill>
              </a:rPr>
              <a:t>Inline styles affect only their own tags and override both internal and external styles.  </a:t>
            </a:r>
          </a:p>
          <a:p>
            <a:pPr lvl="1"/>
            <a:endParaRPr lang="en-US" altLang="en-US" sz="1400" dirty="0">
              <a:solidFill>
                <a:schemeClr val="bg1"/>
              </a:solidFill>
            </a:endParaRPr>
          </a:p>
          <a:p>
            <a:r>
              <a:rPr lang="en-US" altLang="en-US" sz="1400" dirty="0">
                <a:solidFill>
                  <a:schemeClr val="bg1"/>
                </a:solidFill>
              </a:rPr>
              <a:t>For example, if an external Style Sheet sets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tags to purple and a particular page has an internal style that changes that color to orange, the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tags will be orange only on that page and nowhere else in the site.  If there is a single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 on that page which specifies green as its color, then the color for that one tag will be green.   All other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tags on that page would be orange; the </a:t>
            </a:r>
            <a:r>
              <a:rPr lang="en-US" altLang="en-US" sz="1400" dirty="0">
                <a:solidFill>
                  <a:schemeClr val="bg1"/>
                </a:solidFill>
                <a:latin typeface="Courier New" panose="02070309020205020404" pitchFamily="49" charset="0"/>
              </a:rPr>
              <a:t>&lt;h2&gt;</a:t>
            </a:r>
            <a:r>
              <a:rPr lang="en-US" altLang="en-US" sz="1400" dirty="0">
                <a:solidFill>
                  <a:schemeClr val="bg1"/>
                </a:solidFill>
              </a:rPr>
              <a:t> tags on the rest of the site would be purple.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F7DEB9-86B2-44AB-A018-ABEE66066CC6}"/>
              </a:ext>
            </a:extLst>
          </p:cNvPr>
          <p:cNvSpPr>
            <a:spLocks noGrp="1"/>
          </p:cNvSpPr>
          <p:nvPr>
            <p:ph type="dt" sz="half" idx="10"/>
          </p:nvPr>
        </p:nvSpPr>
        <p:spPr/>
        <p:txBody>
          <a:bodyPr/>
          <a:lstStyle/>
          <a:p>
            <a:fld id="{4F4E1397-67B0-4355-BC59-945CCE80BDFF}"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EE17A85A-C45D-463B-AB5E-B6273F95B944}"/>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A121AD63-997E-4E89-9358-74804B47DFEC}"/>
              </a:ext>
            </a:extLst>
          </p:cNvPr>
          <p:cNvSpPr>
            <a:spLocks noGrp="1"/>
          </p:cNvSpPr>
          <p:nvPr>
            <p:ph type="sldNum" sz="quarter" idx="12"/>
          </p:nvPr>
        </p:nvSpPr>
        <p:spPr/>
        <p:txBody>
          <a:bodyPr/>
          <a:lstStyle/>
          <a:p>
            <a:r>
              <a:rPr lang="en-US" altLang="en-US"/>
              <a:t>slide </a:t>
            </a:r>
            <a:fld id="{49267173-614C-402E-ABEA-EDBEB758CDE8}" type="slidenum">
              <a:rPr lang="en-US" altLang="en-US"/>
              <a:pPr/>
              <a:t>39</a:t>
            </a:fld>
            <a:endParaRPr lang="en-US" altLang="en-US" sz="1050">
              <a:solidFill>
                <a:schemeClr val="tx1"/>
              </a:solidFill>
              <a:latin typeface="Arial" panose="020B0604020202020204" pitchFamily="34" charset="0"/>
            </a:endParaRPr>
          </a:p>
        </p:txBody>
      </p:sp>
      <p:sp>
        <p:nvSpPr>
          <p:cNvPr id="66562" name="Rectangle 2">
            <a:extLst>
              <a:ext uri="{FF2B5EF4-FFF2-40B4-BE49-F238E27FC236}">
                <a16:creationId xmlns:a16="http://schemas.microsoft.com/office/drawing/2014/main" id="{6844ED2B-549F-4B39-B2B7-8612C81728F1}"/>
              </a:ext>
            </a:extLst>
          </p:cNvPr>
          <p:cNvSpPr>
            <a:spLocks noGrp="1" noChangeArrowheads="1"/>
          </p:cNvSpPr>
          <p:nvPr>
            <p:ph type="title"/>
          </p:nvPr>
        </p:nvSpPr>
        <p:spPr>
          <a:ln/>
        </p:spPr>
        <p:txBody>
          <a:bodyPr/>
          <a:lstStyle/>
          <a:p>
            <a:r>
              <a:rPr lang="en-US" altLang="en-US"/>
              <a:t>!important</a:t>
            </a:r>
          </a:p>
        </p:txBody>
      </p:sp>
      <p:sp>
        <p:nvSpPr>
          <p:cNvPr id="66563" name="Rectangle 3">
            <a:extLst>
              <a:ext uri="{FF2B5EF4-FFF2-40B4-BE49-F238E27FC236}">
                <a16:creationId xmlns:a16="http://schemas.microsoft.com/office/drawing/2014/main" id="{197209DB-A06F-40D8-91FF-F8C1F93F3E58}"/>
              </a:ext>
            </a:extLst>
          </p:cNvPr>
          <p:cNvSpPr>
            <a:spLocks noGrp="1" noChangeArrowheads="1"/>
          </p:cNvSpPr>
          <p:nvPr>
            <p:ph type="body" idx="1"/>
          </p:nvPr>
        </p:nvSpPr>
        <p:spPr>
          <a:ln/>
        </p:spPr>
        <p:txBody>
          <a:bodyPr/>
          <a:lstStyle/>
          <a:p>
            <a:pPr>
              <a:tabLst>
                <a:tab pos="813197" algn="l"/>
              </a:tabLst>
            </a:pPr>
            <a:r>
              <a:rPr lang="en-US" altLang="en-US" sz="1500" dirty="0"/>
              <a:t>Normally, the last rule listed in the cascade will take precedence over previous rules.   In this example, the body font will be Verdana, not Times.</a:t>
            </a:r>
          </a:p>
          <a:p>
            <a:pPr lvl="1">
              <a:spcAft>
                <a:spcPct val="10000"/>
              </a:spcAft>
              <a:buNone/>
              <a:tabLst>
                <a:tab pos="813197" algn="l"/>
              </a:tabLst>
            </a:pPr>
            <a:r>
              <a:rPr lang="en-US" altLang="en-US" sz="1200" dirty="0">
                <a:solidFill>
                  <a:srgbClr val="9A0B09"/>
                </a:solidFill>
                <a:latin typeface="Courier New" panose="02070309020205020404" pitchFamily="49" charset="0"/>
              </a:rPr>
              <a:t>body	{font-family: Times; </a:t>
            </a:r>
          </a:p>
          <a:p>
            <a:pPr lvl="1">
              <a:spcAft>
                <a:spcPct val="10000"/>
              </a:spcAft>
              <a:buNone/>
              <a:tabLst>
                <a:tab pos="813197" algn="l"/>
              </a:tabLst>
            </a:pPr>
            <a:r>
              <a:rPr lang="en-US" altLang="en-US" sz="1200" dirty="0">
                <a:solidFill>
                  <a:srgbClr val="9A0B09"/>
                </a:solidFill>
                <a:latin typeface="Courier New" panose="02070309020205020404" pitchFamily="49" charset="0"/>
              </a:rPr>
              <a:t>   	 font-family: Verdana;}</a:t>
            </a:r>
          </a:p>
          <a:p>
            <a:pPr>
              <a:tabLst>
                <a:tab pos="813197" algn="l"/>
              </a:tabLst>
            </a:pPr>
            <a:r>
              <a:rPr lang="en-US" altLang="en-US" sz="1500" dirty="0"/>
              <a:t>However, by entering </a:t>
            </a:r>
            <a:r>
              <a:rPr lang="en-US" altLang="en-US" sz="1500" dirty="0">
                <a:latin typeface="Courier New" panose="02070309020205020404" pitchFamily="49" charset="0"/>
              </a:rPr>
              <a:t>!important</a:t>
            </a:r>
            <a:r>
              <a:rPr lang="en-US" altLang="en-US" sz="1500" dirty="0"/>
              <a:t> in a rule, that rule will take precedence, regardless of its location.  In this example, the body font will be Times, not Verdana.</a:t>
            </a:r>
          </a:p>
          <a:p>
            <a:pPr lvl="1">
              <a:spcAft>
                <a:spcPct val="10000"/>
              </a:spcAft>
              <a:buNone/>
              <a:tabLst>
                <a:tab pos="813197" algn="l"/>
              </a:tabLst>
            </a:pPr>
            <a:r>
              <a:rPr lang="en-US" altLang="en-US" sz="1200" dirty="0">
                <a:solidFill>
                  <a:srgbClr val="9A0B09"/>
                </a:solidFill>
                <a:latin typeface="Courier New" panose="02070309020205020404" pitchFamily="49" charset="0"/>
              </a:rPr>
              <a:t>body	{font-family: Times !important; </a:t>
            </a:r>
            <a:br>
              <a:rPr lang="en-US" altLang="en-US" sz="1200" dirty="0">
                <a:solidFill>
                  <a:srgbClr val="9A0B09"/>
                </a:solidFill>
                <a:latin typeface="Courier New" panose="02070309020205020404" pitchFamily="49" charset="0"/>
              </a:rPr>
            </a:br>
            <a:r>
              <a:rPr lang="en-US" altLang="en-US" sz="1200" dirty="0">
                <a:solidFill>
                  <a:srgbClr val="9A0B09"/>
                </a:solidFill>
                <a:latin typeface="Courier New" panose="02070309020205020404" pitchFamily="49" charset="0"/>
              </a:rPr>
              <a:t>  	 font-family: Verdana;}</a:t>
            </a:r>
          </a:p>
          <a:p>
            <a:pPr lvl="1">
              <a:spcAft>
                <a:spcPct val="10000"/>
              </a:spcAft>
              <a:buNone/>
              <a:tabLst>
                <a:tab pos="813197" algn="l"/>
              </a:tabLst>
            </a:pPr>
            <a:endParaRPr lang="en-US" altLang="en-US" sz="1200" dirty="0">
              <a:solidFill>
                <a:srgbClr val="9A0B09"/>
              </a:solidFill>
              <a:latin typeface="Courier New" panose="02070309020205020404" pitchFamily="49" charset="0"/>
            </a:endParaRPr>
          </a:p>
          <a:p>
            <a:pPr lvl="1">
              <a:spcAft>
                <a:spcPct val="10000"/>
              </a:spcAft>
              <a:buNone/>
              <a:tabLst>
                <a:tab pos="813197" algn="l"/>
              </a:tabLst>
            </a:pPr>
            <a:endParaRPr lang="en-US" altLang="en-US" sz="1500" dirty="0">
              <a:latin typeface="Courier New" panose="02070309020205020404" pitchFamily="49" charset="0"/>
            </a:endParaRPr>
          </a:p>
          <a:p>
            <a:pPr>
              <a:buNone/>
              <a:tabLst>
                <a:tab pos="813197" algn="l"/>
              </a:tabLst>
            </a:pPr>
            <a:r>
              <a:rPr lang="en-US" altLang="en-US" sz="1350" i="1" dirty="0"/>
              <a:t>Note:  </a:t>
            </a:r>
            <a:r>
              <a:rPr lang="en-US" altLang="en-US" sz="1350" b="1" dirty="0"/>
              <a:t>!important</a:t>
            </a:r>
            <a:r>
              <a:rPr lang="en-US" altLang="en-US" sz="1350" dirty="0"/>
              <a:t> does not work with all properties in </a:t>
            </a:r>
            <a:r>
              <a:rPr lang="en-US" altLang="en-US" sz="1350" i="1" dirty="0"/>
              <a:t>Internet Explorer</a:t>
            </a:r>
            <a:r>
              <a:rPr lang="en-US" altLang="en-US" sz="1350"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t>
            </a:r>
            <a:r>
              <a:rPr lang="en">
                <a:solidFill>
                  <a:schemeClr val="accent4"/>
                </a:solidFill>
              </a:rPr>
              <a:t>HTML </a:t>
            </a:r>
            <a:r>
              <a:rPr lang="en"/>
              <a:t>and </a:t>
            </a:r>
            <a:r>
              <a:rPr lang="en">
                <a:solidFill>
                  <a:schemeClr val="accent4"/>
                </a:solidFill>
              </a:rPr>
              <a:t>CSS?</a:t>
            </a:r>
            <a:endParaRPr>
              <a:solidFill>
                <a:schemeClr val="accent4"/>
              </a:solidFill>
            </a:endParaRPr>
          </a:p>
        </p:txBody>
      </p:sp>
      <p:sp>
        <p:nvSpPr>
          <p:cNvPr id="363" name="Google Shape;363;p34"/>
          <p:cNvSpPr txBox="1">
            <a:spLocks noGrp="1"/>
          </p:cNvSpPr>
          <p:nvPr>
            <p:ph type="subTitle" idx="1"/>
          </p:nvPr>
        </p:nvSpPr>
        <p:spPr>
          <a:xfrm>
            <a:off x="3307575" y="1300400"/>
            <a:ext cx="5123400" cy="30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HTML, or “HyperText Markup Language” is a programming language used for </a:t>
            </a:r>
            <a:r>
              <a:rPr lang="en">
                <a:solidFill>
                  <a:schemeClr val="accent4"/>
                </a:solidFill>
                <a:latin typeface="Source Code Pro SemiBold"/>
                <a:ea typeface="Source Code Pro SemiBold"/>
                <a:cs typeface="Source Code Pro SemiBold"/>
                <a:sym typeface="Source Code Pro SemiBold"/>
              </a:rPr>
              <a:t>WEBSITE DEVELOPMENT. </a:t>
            </a:r>
            <a:r>
              <a:rPr lang="en"/>
              <a:t>CSS (“Cascading Style Sheets”), on the other hand, is a stylesheet language used for </a:t>
            </a:r>
            <a:r>
              <a:rPr lang="en">
                <a:solidFill>
                  <a:schemeClr val="accent4"/>
                </a:solidFill>
              </a:rPr>
              <a:t>formatting</a:t>
            </a:r>
            <a:r>
              <a:rPr lang="en"/>
              <a:t> the content of HTML and other types of documents used for web development.</a:t>
            </a:r>
            <a:endParaRPr>
              <a:solidFill>
                <a:schemeClr val="accent4"/>
              </a:solidFill>
              <a:latin typeface="Source Code Pro SemiBold"/>
              <a:ea typeface="Source Code Pro SemiBold"/>
              <a:cs typeface="Source Code Pro SemiBold"/>
              <a:sym typeface="Source Code Pro SemiBold"/>
            </a:endParaRPr>
          </a:p>
          <a:p>
            <a:pPr marL="457200" lvl="0" indent="-317500" algn="l" rtl="0">
              <a:spcBef>
                <a:spcPts val="1000"/>
              </a:spcBef>
              <a:spcAft>
                <a:spcPts val="0"/>
              </a:spcAft>
              <a:buClr>
                <a:schemeClr val="accent2"/>
              </a:buClr>
              <a:buSzPts val="1400"/>
              <a:buChar char="●"/>
            </a:pPr>
            <a:r>
              <a:rPr lang="en">
                <a:solidFill>
                  <a:schemeClr val="accent2"/>
                </a:solidFill>
              </a:rPr>
              <a:t>HTML makes up the </a:t>
            </a:r>
            <a:r>
              <a:rPr lang="en" u="sng">
                <a:solidFill>
                  <a:schemeClr val="accent2"/>
                </a:solidFill>
              </a:rPr>
              <a:t>functional portion</a:t>
            </a:r>
            <a:r>
              <a:rPr lang="en">
                <a:solidFill>
                  <a:schemeClr val="accent2"/>
                </a:solidFill>
              </a:rPr>
              <a:t> of a website</a:t>
            </a:r>
            <a:endParaRPr>
              <a:solidFill>
                <a:schemeClr val="accent2"/>
              </a:solidFill>
            </a:endParaRPr>
          </a:p>
          <a:p>
            <a:pPr marL="457200" lvl="0" indent="-317500" algn="l" rtl="0">
              <a:spcBef>
                <a:spcPts val="0"/>
              </a:spcBef>
              <a:spcAft>
                <a:spcPts val="0"/>
              </a:spcAft>
              <a:buClr>
                <a:schemeClr val="dk2"/>
              </a:buClr>
              <a:buSzPts val="1400"/>
              <a:buChar char="●"/>
            </a:pPr>
            <a:r>
              <a:rPr lang="en">
                <a:solidFill>
                  <a:schemeClr val="dk2"/>
                </a:solidFill>
              </a:rPr>
              <a:t>CSS creates </a:t>
            </a:r>
            <a:r>
              <a:rPr lang="en" u="sng">
                <a:solidFill>
                  <a:schemeClr val="dk2"/>
                </a:solidFill>
              </a:rPr>
              <a:t>visuals</a:t>
            </a:r>
            <a:endParaRPr u="sng">
              <a:solidFill>
                <a:schemeClr val="dk2"/>
              </a:solidFill>
            </a:endParaRPr>
          </a:p>
          <a:p>
            <a:pPr marL="457200" lvl="0" indent="-317500" algn="l" rtl="0">
              <a:spcBef>
                <a:spcPts val="0"/>
              </a:spcBef>
              <a:spcAft>
                <a:spcPts val="0"/>
              </a:spcAft>
              <a:buClr>
                <a:schemeClr val="accent5"/>
              </a:buClr>
              <a:buSzPts val="1400"/>
              <a:buChar char="●"/>
            </a:pPr>
            <a:r>
              <a:rPr lang="en">
                <a:solidFill>
                  <a:schemeClr val="accent5"/>
                </a:solidFill>
              </a:rPr>
              <a:t>Together, they make websites!</a:t>
            </a:r>
            <a:endParaRPr>
              <a:solidFill>
                <a:schemeClr val="accent5"/>
              </a:solidFill>
            </a:endParaRPr>
          </a:p>
          <a:p>
            <a:pPr marL="0" lvl="0" indent="0" algn="l" rtl="0">
              <a:spcBef>
                <a:spcPts val="1000"/>
              </a:spcBef>
              <a:spcAft>
                <a:spcPts val="0"/>
              </a:spcAft>
              <a:buNone/>
            </a:pPr>
            <a:r>
              <a:rPr lang="en"/>
              <a:t>In the next few slides, we’ll further explain in-depth HTML/CSS, their uses, and showing some</a:t>
            </a:r>
            <a:r>
              <a:rPr lang="en">
                <a:solidFill>
                  <a:schemeClr val="accent4"/>
                </a:solidFill>
              </a:rPr>
              <a:t> EXAMPLE CODE.</a:t>
            </a:r>
            <a:endParaRPr>
              <a:solidFill>
                <a:schemeClr val="accent4"/>
              </a:solidFill>
            </a:endParaRPr>
          </a:p>
        </p:txBody>
      </p:sp>
      <p:grpSp>
        <p:nvGrpSpPr>
          <p:cNvPr id="364" name="Google Shape;364;p34"/>
          <p:cNvGrpSpPr/>
          <p:nvPr/>
        </p:nvGrpSpPr>
        <p:grpSpPr>
          <a:xfrm>
            <a:off x="321967" y="1337250"/>
            <a:ext cx="2415354" cy="3413475"/>
            <a:chOff x="719992" y="1135488"/>
            <a:chExt cx="2415354" cy="3413475"/>
          </a:xfrm>
        </p:grpSpPr>
        <p:sp>
          <p:nvSpPr>
            <p:cNvPr id="365" name="Google Shape;365;p34"/>
            <p:cNvSpPr/>
            <p:nvPr/>
          </p:nvSpPr>
          <p:spPr>
            <a:xfrm>
              <a:off x="719992" y="1144063"/>
              <a:ext cx="3549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1206317" y="1135488"/>
              <a:ext cx="354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719992" y="1456288"/>
              <a:ext cx="3549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719992" y="1783000"/>
              <a:ext cx="3549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719992" y="2109738"/>
              <a:ext cx="3549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1154846" y="2109738"/>
              <a:ext cx="454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1689227" y="2109738"/>
              <a:ext cx="3549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719992" y="2420313"/>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19992" y="2763163"/>
              <a:ext cx="327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719992" y="307208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719992" y="3381013"/>
              <a:ext cx="32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733714" y="416198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1154846" y="2420313"/>
              <a:ext cx="3276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1115907" y="2763163"/>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1154846" y="3072088"/>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1154846" y="3397975"/>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1154846" y="3723863"/>
              <a:ext cx="3276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1558536" y="2420313"/>
              <a:ext cx="6333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1558536" y="2763163"/>
              <a:ext cx="884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1589699" y="3072088"/>
              <a:ext cx="10299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1589699" y="3416588"/>
              <a:ext cx="10299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1589699" y="3723863"/>
              <a:ext cx="10299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2268127" y="2420313"/>
              <a:ext cx="5769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2558446" y="2746200"/>
              <a:ext cx="576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727100" y="3072113"/>
              <a:ext cx="3549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2727100" y="3723913"/>
              <a:ext cx="3549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733714" y="44010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1634836" y="114738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1206336" y="145631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1939636" y="145218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1206329" y="1783038"/>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2124079" y="2107675"/>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2727104" y="3416588"/>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1154861" y="4375625"/>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1154861" y="4145525"/>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4"/>
          <p:cNvSpPr txBox="1"/>
          <p:nvPr/>
        </p:nvSpPr>
        <p:spPr>
          <a:xfrm>
            <a:off x="8277725" y="1337250"/>
            <a:ext cx="5193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249554-2877-4717-9E4A-BDC893249857}"/>
              </a:ext>
            </a:extLst>
          </p:cNvPr>
          <p:cNvSpPr>
            <a:spLocks noGrp="1"/>
          </p:cNvSpPr>
          <p:nvPr>
            <p:ph type="dt" sz="half" idx="10"/>
          </p:nvPr>
        </p:nvSpPr>
        <p:spPr/>
        <p:txBody>
          <a:bodyPr/>
          <a:lstStyle/>
          <a:p>
            <a:fld id="{E02E8C36-8DB9-47C4-88C0-2DA8627791B5}"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370A04ED-BADB-4F22-9303-5DC9B5E09AA8}"/>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85FF13F7-1DFC-4AA5-BB90-A56AF33BC24C}"/>
              </a:ext>
            </a:extLst>
          </p:cNvPr>
          <p:cNvSpPr>
            <a:spLocks noGrp="1"/>
          </p:cNvSpPr>
          <p:nvPr>
            <p:ph type="sldNum" sz="quarter" idx="12"/>
          </p:nvPr>
        </p:nvSpPr>
        <p:spPr/>
        <p:txBody>
          <a:bodyPr/>
          <a:lstStyle/>
          <a:p>
            <a:r>
              <a:rPr lang="en-US" altLang="en-US"/>
              <a:t>slide </a:t>
            </a:r>
            <a:fld id="{44EAC1A5-7951-4907-9074-DC7570E7CE33}" type="slidenum">
              <a:rPr lang="en-US" altLang="en-US"/>
              <a:pPr/>
              <a:t>40</a:t>
            </a:fld>
            <a:endParaRPr lang="en-US" altLang="en-US" sz="1050">
              <a:solidFill>
                <a:schemeClr val="tx1"/>
              </a:solidFill>
              <a:latin typeface="Arial" panose="020B0604020202020204" pitchFamily="34" charset="0"/>
            </a:endParaRPr>
          </a:p>
        </p:txBody>
      </p:sp>
      <p:sp>
        <p:nvSpPr>
          <p:cNvPr id="39938" name="Rectangle 2">
            <a:extLst>
              <a:ext uri="{FF2B5EF4-FFF2-40B4-BE49-F238E27FC236}">
                <a16:creationId xmlns:a16="http://schemas.microsoft.com/office/drawing/2014/main" id="{352A6BEA-A325-4CF1-803D-FCE8805160DD}"/>
              </a:ext>
            </a:extLst>
          </p:cNvPr>
          <p:cNvSpPr>
            <a:spLocks noGrp="1" noChangeArrowheads="1"/>
          </p:cNvSpPr>
          <p:nvPr>
            <p:ph type="title"/>
          </p:nvPr>
        </p:nvSpPr>
        <p:spPr>
          <a:ln/>
        </p:spPr>
        <p:txBody>
          <a:bodyPr/>
          <a:lstStyle/>
          <a:p>
            <a:r>
              <a:rPr lang="en-US" altLang="en-US"/>
              <a:t>Classes and IDs</a:t>
            </a:r>
          </a:p>
        </p:txBody>
      </p:sp>
      <p:sp>
        <p:nvSpPr>
          <p:cNvPr id="39939" name="Rectangle 3">
            <a:extLst>
              <a:ext uri="{FF2B5EF4-FFF2-40B4-BE49-F238E27FC236}">
                <a16:creationId xmlns:a16="http://schemas.microsoft.com/office/drawing/2014/main" id="{3DED74F5-80FD-42B9-8103-4A57E136C27F}"/>
              </a:ext>
            </a:extLst>
          </p:cNvPr>
          <p:cNvSpPr>
            <a:spLocks noGrp="1" noChangeArrowheads="1"/>
          </p:cNvSpPr>
          <p:nvPr>
            <p:ph type="body" idx="1"/>
          </p:nvPr>
        </p:nvSpPr>
        <p:spPr>
          <a:ln/>
        </p:spPr>
        <p:txBody>
          <a:bodyPr/>
          <a:lstStyle/>
          <a:p>
            <a:pPr>
              <a:lnSpc>
                <a:spcPct val="80000"/>
              </a:lnSpc>
            </a:pPr>
            <a:r>
              <a:rPr lang="en-US" altLang="en-US" dirty="0">
                <a:solidFill>
                  <a:schemeClr val="bg1"/>
                </a:solidFill>
              </a:rPr>
              <a:t>HTML has two attributes that make CSS even more useful: </a:t>
            </a:r>
            <a:r>
              <a:rPr lang="en-US" altLang="en-US" i="1" dirty="0">
                <a:solidFill>
                  <a:schemeClr val="bg1"/>
                </a:solidFill>
              </a:rPr>
              <a:t>class</a:t>
            </a:r>
            <a:r>
              <a:rPr lang="en-US" altLang="en-US" dirty="0">
                <a:solidFill>
                  <a:schemeClr val="bg1"/>
                </a:solidFill>
              </a:rPr>
              <a:t> and </a:t>
            </a:r>
            <a:r>
              <a:rPr lang="en-US" altLang="en-US" i="1" dirty="0">
                <a:solidFill>
                  <a:schemeClr val="bg1"/>
                </a:solidFill>
              </a:rPr>
              <a:t>ID</a:t>
            </a:r>
            <a:r>
              <a:rPr lang="en-US" altLang="en-US" dirty="0">
                <a:solidFill>
                  <a:schemeClr val="bg1"/>
                </a:solidFill>
              </a:rPr>
              <a:t>.  They make it easy to apply style to just about any tag.</a:t>
            </a:r>
          </a:p>
          <a:p>
            <a:pPr>
              <a:lnSpc>
                <a:spcPct val="80000"/>
              </a:lnSpc>
            </a:pPr>
            <a:r>
              <a:rPr lang="en-US" altLang="en-US" dirty="0">
                <a:solidFill>
                  <a:schemeClr val="bg1"/>
                </a:solidFill>
              </a:rPr>
              <a:t>Classes can describe a generic style that can be applied to any HTML element, or can be created for specific elements. </a:t>
            </a:r>
          </a:p>
          <a:p>
            <a:pPr>
              <a:lnSpc>
                <a:spcPct val="80000"/>
              </a:lnSpc>
            </a:pPr>
            <a:r>
              <a:rPr lang="en-US" altLang="en-US" dirty="0">
                <a:solidFill>
                  <a:schemeClr val="bg1"/>
                </a:solidFill>
              </a:rPr>
              <a:t>When defining a style for elements with a particular class attribute in the Style Sheet, declare a rule using a dot (.) followed by the class name.  To limit the style to a particular element with that class attribute, use a selector combining the tag name with a dot followed immediately by the class name.</a:t>
            </a:r>
          </a:p>
          <a:p>
            <a:pPr lvl="1">
              <a:lnSpc>
                <a:spcPct val="80000"/>
              </a:lnSpc>
            </a:pPr>
            <a:r>
              <a:rPr lang="en-US" altLang="en-US" dirty="0">
                <a:solidFill>
                  <a:schemeClr val="bg1"/>
                </a:solidFill>
              </a:rPr>
              <a:t>The following rule would apply to any element with the attribute </a:t>
            </a:r>
            <a:r>
              <a:rPr lang="en-US" altLang="en-US" b="1" dirty="0">
                <a:solidFill>
                  <a:schemeClr val="bg1"/>
                </a:solidFill>
              </a:rPr>
              <a:t>class=“shade"</a:t>
            </a:r>
          </a:p>
          <a:p>
            <a:pPr lvl="1">
              <a:lnSpc>
                <a:spcPct val="80000"/>
              </a:lnSpc>
              <a:buFont typeface="Times" panose="02020603050405020304" pitchFamily="18" charset="0"/>
              <a:buNone/>
            </a:pPr>
            <a:r>
              <a:rPr lang="en-US" altLang="en-US" dirty="0">
                <a:solidFill>
                  <a:schemeClr val="bg1"/>
                </a:solidFill>
              </a:rPr>
              <a:t>	  </a:t>
            </a:r>
            <a:r>
              <a:rPr lang="en-US" altLang="en-US" dirty="0">
                <a:solidFill>
                  <a:schemeClr val="bg1"/>
                </a:solidFill>
                <a:latin typeface="Courier New" panose="02070309020205020404" pitchFamily="49" charset="0"/>
              </a:rPr>
              <a:t>.shade { background: yellow; }</a:t>
            </a:r>
          </a:p>
          <a:p>
            <a:pPr lvl="1">
              <a:lnSpc>
                <a:spcPct val="80000"/>
              </a:lnSpc>
            </a:pPr>
            <a:r>
              <a:rPr lang="en-US" altLang="en-US" dirty="0">
                <a:solidFill>
                  <a:schemeClr val="bg1"/>
                </a:solidFill>
              </a:rPr>
              <a:t>The following rule would apply only to paragraph tags with the class </a:t>
            </a:r>
            <a:r>
              <a:rPr lang="en-US" altLang="en-US" b="1" dirty="0">
                <a:solidFill>
                  <a:schemeClr val="bg1"/>
                </a:solidFill>
              </a:rPr>
              <a:t>shade</a:t>
            </a:r>
            <a:r>
              <a:rPr lang="en-US" altLang="en-US" dirty="0">
                <a:solidFill>
                  <a:schemeClr val="bg1"/>
                </a:solidFill>
              </a:rPr>
              <a:t> (</a:t>
            </a:r>
            <a:r>
              <a:rPr lang="en-US" altLang="en-US" dirty="0">
                <a:solidFill>
                  <a:schemeClr val="bg1"/>
                </a:solidFill>
                <a:latin typeface="Courier New" panose="02070309020205020404" pitchFamily="49" charset="0"/>
              </a:rPr>
              <a:t>&lt;p class="shade"&gt;</a:t>
            </a:r>
            <a:r>
              <a:rPr lang="en-US" altLang="en-US" dirty="0">
                <a:solidFill>
                  <a:schemeClr val="bg1"/>
                </a:solidFill>
              </a:rPr>
              <a:t>)</a:t>
            </a:r>
          </a:p>
          <a:p>
            <a:pPr lvl="1">
              <a:lnSpc>
                <a:spcPct val="80000"/>
              </a:lnSpc>
              <a:buFont typeface="Times" panose="02020603050405020304" pitchFamily="18" charset="0"/>
              <a:buNone/>
            </a:pPr>
            <a:r>
              <a:rPr lang="en-US" altLang="en-US" dirty="0">
                <a:solidFill>
                  <a:schemeClr val="bg1"/>
                </a:solidFill>
              </a:rPr>
              <a:t>	  </a:t>
            </a:r>
            <a:r>
              <a:rPr lang="en-US" altLang="en-US" dirty="0" err="1">
                <a:solidFill>
                  <a:schemeClr val="bg1"/>
                </a:solidFill>
                <a:latin typeface="Courier New" panose="02070309020205020404" pitchFamily="49" charset="0"/>
              </a:rPr>
              <a:t>p.shade</a:t>
            </a:r>
            <a:r>
              <a:rPr lang="en-US" altLang="en-US" dirty="0">
                <a:solidFill>
                  <a:schemeClr val="bg1"/>
                </a:solidFill>
                <a:latin typeface="Courier New" panose="02070309020205020404" pitchFamily="49" charset="0"/>
              </a:rPr>
              <a:t> { background: red; }</a:t>
            </a:r>
            <a:endParaRPr lang="en-US" altLang="en-US" dirty="0">
              <a:solidFill>
                <a:schemeClr val="bg1"/>
              </a:solidFill>
            </a:endParaRPr>
          </a:p>
          <a:p>
            <a:pPr>
              <a:lnSpc>
                <a:spcPct val="80000"/>
              </a:lnSpc>
            </a:pPr>
            <a:r>
              <a:rPr lang="en-US" altLang="en-US" dirty="0">
                <a:solidFill>
                  <a:schemeClr val="bg1"/>
                </a:solidFill>
              </a:rPr>
              <a:t>IDs are similar to classes, but IDs are unique – they can only be used with one instance of an element within a document.  </a:t>
            </a:r>
          </a:p>
          <a:p>
            <a:pPr>
              <a:lnSpc>
                <a:spcPct val="80000"/>
              </a:lnSpc>
            </a:pPr>
            <a:r>
              <a:rPr lang="en-US" altLang="en-US" dirty="0">
                <a:solidFill>
                  <a:schemeClr val="bg1"/>
                </a:solidFill>
              </a:rPr>
              <a:t>When defining a CSS rule using an ID-based selector, use a number/pound/hash sign (</a:t>
            </a:r>
            <a:r>
              <a:rPr lang="en-US" altLang="en-US" dirty="0">
                <a:solidFill>
                  <a:schemeClr val="bg1"/>
                </a:solidFill>
                <a:latin typeface="Courier New" panose="02070309020205020404" pitchFamily="49" charset="0"/>
              </a:rPr>
              <a:t>#</a:t>
            </a:r>
            <a:r>
              <a:rPr lang="en-US" altLang="en-US" dirty="0">
                <a:solidFill>
                  <a:schemeClr val="bg1"/>
                </a:solidFill>
              </a:rPr>
              <a:t>) followed by the style name.  To limit the style to a particular element with that id attribute, use a selector combining the tag name with a # and then the id name.</a:t>
            </a:r>
          </a:p>
          <a:p>
            <a:pPr lvl="1">
              <a:lnSpc>
                <a:spcPct val="80000"/>
              </a:lnSpc>
            </a:pPr>
            <a:r>
              <a:rPr lang="en-US" altLang="en-US" dirty="0">
                <a:solidFill>
                  <a:schemeClr val="bg1"/>
                </a:solidFill>
              </a:rPr>
              <a:t>The following rule would apply to any element with the attribute </a:t>
            </a:r>
            <a:r>
              <a:rPr lang="en-US" altLang="en-US" b="1" dirty="0">
                <a:solidFill>
                  <a:schemeClr val="bg1"/>
                </a:solidFill>
              </a:rPr>
              <a:t>id="intro"</a:t>
            </a:r>
          </a:p>
          <a:p>
            <a:pPr lvl="1">
              <a:lnSpc>
                <a:spcPct val="80000"/>
              </a:lnSpc>
              <a:buFont typeface="Times" panose="02020603050405020304" pitchFamily="18" charset="0"/>
              <a:buNone/>
            </a:pPr>
            <a:r>
              <a:rPr lang="en-US" altLang="en-US" dirty="0">
                <a:solidFill>
                  <a:schemeClr val="bg1"/>
                </a:solidFill>
                <a:latin typeface="Courier New" panose="02070309020205020404" pitchFamily="49" charset="0"/>
              </a:rPr>
              <a:t>	  #intro { font-size: 2em; }</a:t>
            </a:r>
          </a:p>
          <a:p>
            <a:pPr lvl="1">
              <a:lnSpc>
                <a:spcPct val="80000"/>
              </a:lnSpc>
            </a:pPr>
            <a:r>
              <a:rPr lang="en-US" altLang="en-US" dirty="0">
                <a:solidFill>
                  <a:schemeClr val="bg1"/>
                </a:solidFill>
              </a:rPr>
              <a:t>The following rule would apply only to heading 1 tags with the id </a:t>
            </a:r>
            <a:r>
              <a:rPr lang="en-US" altLang="en-US" b="1" dirty="0">
                <a:solidFill>
                  <a:schemeClr val="bg1"/>
                </a:solidFill>
              </a:rPr>
              <a:t>intro</a:t>
            </a:r>
            <a:r>
              <a:rPr lang="en-US" altLang="en-US" dirty="0">
                <a:solidFill>
                  <a:schemeClr val="bg1"/>
                </a:solidFill>
              </a:rPr>
              <a:t> (</a:t>
            </a:r>
            <a:r>
              <a:rPr lang="en-US" altLang="en-US" dirty="0">
                <a:solidFill>
                  <a:schemeClr val="bg1"/>
                </a:solidFill>
                <a:latin typeface="Courier New" panose="02070309020205020404" pitchFamily="49" charset="0"/>
              </a:rPr>
              <a:t>&lt;h1 id="intro"&gt;</a:t>
            </a:r>
            <a:r>
              <a:rPr lang="en-US" altLang="en-US" dirty="0">
                <a:solidFill>
                  <a:schemeClr val="bg1"/>
                </a:solidFill>
              </a:rPr>
              <a:t>)</a:t>
            </a:r>
          </a:p>
          <a:p>
            <a:pPr lvl="1">
              <a:lnSpc>
                <a:spcPct val="80000"/>
              </a:lnSpc>
              <a:buFont typeface="Times" panose="02020603050405020304" pitchFamily="18" charset="0"/>
              <a:buNone/>
            </a:pPr>
            <a:r>
              <a:rPr lang="en-US" altLang="en-US" dirty="0">
                <a:solidFill>
                  <a:schemeClr val="bg1"/>
                </a:solidFill>
              </a:rPr>
              <a:t>	  </a:t>
            </a:r>
            <a:r>
              <a:rPr lang="en-US" altLang="en-US" dirty="0">
                <a:solidFill>
                  <a:schemeClr val="bg1"/>
                </a:solidFill>
                <a:latin typeface="Courier New" panose="02070309020205020404" pitchFamily="49" charset="0"/>
              </a:rPr>
              <a:t>h1#intro { color: green;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9078A86E-089E-45D8-A3D6-7A44D526F0D1}"/>
              </a:ext>
            </a:extLst>
          </p:cNvPr>
          <p:cNvSpPr>
            <a:spLocks noGrp="1"/>
          </p:cNvSpPr>
          <p:nvPr>
            <p:ph type="dt" sz="half" idx="10"/>
          </p:nvPr>
        </p:nvSpPr>
        <p:spPr/>
        <p:txBody>
          <a:bodyPr/>
          <a:lstStyle/>
          <a:p>
            <a:fld id="{A5B37E95-67D1-41AE-A0AA-BE22CA19A0E1}" type="datetime1">
              <a:rPr lang="en-US" altLang="en-US"/>
              <a:pPr/>
              <a:t>4/1/2024</a:t>
            </a:fld>
            <a:endParaRPr lang="en-US" altLang="en-US">
              <a:solidFill>
                <a:schemeClr val="tx1"/>
              </a:solidFill>
            </a:endParaRPr>
          </a:p>
        </p:txBody>
      </p:sp>
      <p:sp>
        <p:nvSpPr>
          <p:cNvPr id="7" name="Footer Placeholder 4">
            <a:extLst>
              <a:ext uri="{FF2B5EF4-FFF2-40B4-BE49-F238E27FC236}">
                <a16:creationId xmlns:a16="http://schemas.microsoft.com/office/drawing/2014/main" id="{6C1B6536-38CA-4638-A84E-5D619297F766}"/>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8" name="Slide Number Placeholder 5">
            <a:extLst>
              <a:ext uri="{FF2B5EF4-FFF2-40B4-BE49-F238E27FC236}">
                <a16:creationId xmlns:a16="http://schemas.microsoft.com/office/drawing/2014/main" id="{B240BCE9-96B8-4F5D-82FF-6F00DB0C3067}"/>
              </a:ext>
            </a:extLst>
          </p:cNvPr>
          <p:cNvSpPr>
            <a:spLocks noGrp="1"/>
          </p:cNvSpPr>
          <p:nvPr>
            <p:ph type="sldNum" sz="quarter" idx="12"/>
          </p:nvPr>
        </p:nvSpPr>
        <p:spPr/>
        <p:txBody>
          <a:bodyPr/>
          <a:lstStyle/>
          <a:p>
            <a:r>
              <a:rPr lang="en-US" altLang="en-US"/>
              <a:t>slide </a:t>
            </a:r>
            <a:fld id="{72587EEA-2B38-48F4-8F83-E595B6A85D96}" type="slidenum">
              <a:rPr lang="en-US" altLang="en-US"/>
              <a:pPr/>
              <a:t>41</a:t>
            </a:fld>
            <a:endParaRPr lang="en-US" altLang="en-US" sz="1050">
              <a:solidFill>
                <a:schemeClr val="tx1"/>
              </a:solidFill>
              <a:latin typeface="Arial" panose="020B0604020202020204" pitchFamily="34" charset="0"/>
            </a:endParaRPr>
          </a:p>
        </p:txBody>
      </p:sp>
      <p:sp>
        <p:nvSpPr>
          <p:cNvPr id="40962" name="Rectangle 2">
            <a:extLst>
              <a:ext uri="{FF2B5EF4-FFF2-40B4-BE49-F238E27FC236}">
                <a16:creationId xmlns:a16="http://schemas.microsoft.com/office/drawing/2014/main" id="{A2C4724B-15C4-47F3-95FE-5D73F68EDA4F}"/>
              </a:ext>
            </a:extLst>
          </p:cNvPr>
          <p:cNvSpPr>
            <a:spLocks noGrp="1" noChangeArrowheads="1"/>
          </p:cNvSpPr>
          <p:nvPr>
            <p:ph type="title"/>
          </p:nvPr>
        </p:nvSpPr>
        <p:spPr>
          <a:ln/>
        </p:spPr>
        <p:txBody>
          <a:bodyPr/>
          <a:lstStyle/>
          <a:p>
            <a:r>
              <a:rPr lang="en-US" altLang="en-US"/>
              <a:t>Class example</a:t>
            </a:r>
          </a:p>
        </p:txBody>
      </p:sp>
      <p:sp>
        <p:nvSpPr>
          <p:cNvPr id="40963" name="Rectangle 3">
            <a:extLst>
              <a:ext uri="{FF2B5EF4-FFF2-40B4-BE49-F238E27FC236}">
                <a16:creationId xmlns:a16="http://schemas.microsoft.com/office/drawing/2014/main" id="{3FBA06AB-D730-41EB-82FF-6F46A5833463}"/>
              </a:ext>
            </a:extLst>
          </p:cNvPr>
          <p:cNvSpPr>
            <a:spLocks noGrp="1" noChangeArrowheads="1"/>
          </p:cNvSpPr>
          <p:nvPr>
            <p:ph type="body" idx="1"/>
          </p:nvPr>
        </p:nvSpPr>
        <p:spPr>
          <a:ln/>
        </p:spPr>
        <p:txBody>
          <a:bodyPr/>
          <a:lstStyle/>
          <a:p>
            <a:r>
              <a:rPr lang="en-US" altLang="en-US" sz="1400" dirty="0">
                <a:solidFill>
                  <a:schemeClr val="bg1"/>
                </a:solidFill>
              </a:rPr>
              <a:t>Here’s an example of a web page with an internal CSS style with a class called “highlight”:</a:t>
            </a:r>
          </a:p>
        </p:txBody>
      </p:sp>
      <p:pic>
        <p:nvPicPr>
          <p:cNvPr id="40964" name="Picture 4">
            <a:extLst>
              <a:ext uri="{FF2B5EF4-FFF2-40B4-BE49-F238E27FC236}">
                <a16:creationId xmlns:a16="http://schemas.microsoft.com/office/drawing/2014/main" id="{005A7F3B-FDF5-44DE-A353-C23C2BE85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069" y="2361757"/>
            <a:ext cx="3543300" cy="23431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5">
            <a:extLst>
              <a:ext uri="{FF2B5EF4-FFF2-40B4-BE49-F238E27FC236}">
                <a16:creationId xmlns:a16="http://schemas.microsoft.com/office/drawing/2014/main" id="{7D2320FB-E470-4292-98B8-A35C75FEB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502" y="2946450"/>
            <a:ext cx="2114550" cy="89654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AA6C88-A9D7-4587-947A-410A7C845547}"/>
              </a:ext>
            </a:extLst>
          </p:cNvPr>
          <p:cNvSpPr>
            <a:spLocks noGrp="1"/>
          </p:cNvSpPr>
          <p:nvPr>
            <p:ph type="dt" sz="half" idx="10"/>
          </p:nvPr>
        </p:nvSpPr>
        <p:spPr/>
        <p:txBody>
          <a:bodyPr/>
          <a:lstStyle/>
          <a:p>
            <a:fld id="{869438E5-65F7-402E-9941-3D363FF8FD56}"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AEEA9177-49B1-43A7-9B24-BD6F49C518C6}"/>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C78C3AC5-129D-446E-A592-BC059204B837}"/>
              </a:ext>
            </a:extLst>
          </p:cNvPr>
          <p:cNvSpPr>
            <a:spLocks noGrp="1"/>
          </p:cNvSpPr>
          <p:nvPr>
            <p:ph type="sldNum" sz="quarter" idx="12"/>
          </p:nvPr>
        </p:nvSpPr>
        <p:spPr/>
        <p:txBody>
          <a:bodyPr/>
          <a:lstStyle/>
          <a:p>
            <a:r>
              <a:rPr lang="en-US" altLang="en-US"/>
              <a:t>slide </a:t>
            </a:r>
            <a:fld id="{34FDF5A8-387E-4A56-A5FF-8B5375DB437A}" type="slidenum">
              <a:rPr lang="en-US" altLang="en-US"/>
              <a:pPr/>
              <a:t>42</a:t>
            </a:fld>
            <a:endParaRPr lang="en-US" altLang="en-US" sz="1050">
              <a:solidFill>
                <a:schemeClr val="tx1"/>
              </a:solidFill>
              <a:latin typeface="Arial" panose="020B0604020202020204" pitchFamily="34" charset="0"/>
            </a:endParaRPr>
          </a:p>
        </p:txBody>
      </p:sp>
      <p:sp>
        <p:nvSpPr>
          <p:cNvPr id="78850" name="Rectangle 2">
            <a:extLst>
              <a:ext uri="{FF2B5EF4-FFF2-40B4-BE49-F238E27FC236}">
                <a16:creationId xmlns:a16="http://schemas.microsoft.com/office/drawing/2014/main" id="{C35A7DF0-DFDF-4231-921B-586BF4C1FD40}"/>
              </a:ext>
            </a:extLst>
          </p:cNvPr>
          <p:cNvSpPr>
            <a:spLocks noGrp="1" noChangeArrowheads="1"/>
          </p:cNvSpPr>
          <p:nvPr>
            <p:ph type="title"/>
          </p:nvPr>
        </p:nvSpPr>
        <p:spPr>
          <a:ln/>
        </p:spPr>
        <p:txBody>
          <a:bodyPr/>
          <a:lstStyle/>
          <a:p>
            <a:r>
              <a:rPr lang="en-US" altLang="en-US"/>
              <a:t>Inline vs. Block Display (HTML)</a:t>
            </a:r>
          </a:p>
        </p:txBody>
      </p:sp>
      <p:sp>
        <p:nvSpPr>
          <p:cNvPr id="78851" name="Rectangle 3">
            <a:extLst>
              <a:ext uri="{FF2B5EF4-FFF2-40B4-BE49-F238E27FC236}">
                <a16:creationId xmlns:a16="http://schemas.microsoft.com/office/drawing/2014/main" id="{69700360-0957-41AD-976F-C10E381DAB71}"/>
              </a:ext>
            </a:extLst>
          </p:cNvPr>
          <p:cNvSpPr>
            <a:spLocks noGrp="1" noChangeArrowheads="1"/>
          </p:cNvSpPr>
          <p:nvPr>
            <p:ph type="body" idx="1"/>
          </p:nvPr>
        </p:nvSpPr>
        <p:spPr>
          <a:ln/>
        </p:spPr>
        <p:txBody>
          <a:bodyPr/>
          <a:lstStyle/>
          <a:p>
            <a:r>
              <a:rPr lang="en-US" altLang="en-US" sz="1400" dirty="0">
                <a:solidFill>
                  <a:schemeClr val="bg1"/>
                </a:solidFill>
              </a:rPr>
              <a:t>All HTML elements (tags) are assigned a display property value of either inline or block.</a:t>
            </a:r>
          </a:p>
          <a:p>
            <a:r>
              <a:rPr lang="en-US" altLang="en-US" sz="1400" dirty="0">
                <a:solidFill>
                  <a:schemeClr val="bg1"/>
                </a:solidFill>
              </a:rPr>
              <a:t>Inline elements display in browsers horizontally.</a:t>
            </a:r>
          </a:p>
          <a:p>
            <a:pPr lvl="1">
              <a:buFont typeface="Times" panose="02020603050405020304" pitchFamily="18" charset="0"/>
              <a:buNone/>
            </a:pPr>
            <a:r>
              <a:rPr lang="en-US" altLang="en-US" sz="1400" dirty="0">
                <a:solidFill>
                  <a:schemeClr val="bg1"/>
                </a:solidFill>
                <a:latin typeface="Courier New" panose="02070309020205020404" pitchFamily="49" charset="0"/>
              </a:rPr>
              <a:t>[INLINE ELEMENT 1]   [INLINE ELEMENT 2]   [INLINE ELEMENT 3]</a:t>
            </a:r>
          </a:p>
          <a:p>
            <a:r>
              <a:rPr lang="en-US" altLang="en-US" sz="1400" dirty="0">
                <a:solidFill>
                  <a:schemeClr val="bg1"/>
                </a:solidFill>
              </a:rPr>
              <a:t>Block elements display in browsers vertically (stacked one on top of the other).</a:t>
            </a:r>
          </a:p>
          <a:p>
            <a:pPr lvl="1">
              <a:buFont typeface="Times" panose="02020603050405020304" pitchFamily="18" charset="0"/>
              <a:buNone/>
            </a:pPr>
            <a:r>
              <a:rPr lang="en-US" altLang="en-US" sz="1400" dirty="0">
                <a:solidFill>
                  <a:schemeClr val="bg1"/>
                </a:solidFill>
                <a:latin typeface="Courier New" panose="02070309020205020404" pitchFamily="49" charset="0"/>
              </a:rPr>
              <a:t>	[BLOCK ELEMENT 1]</a:t>
            </a:r>
            <a:br>
              <a:rPr lang="en-US" altLang="en-US" sz="1400" dirty="0">
                <a:solidFill>
                  <a:schemeClr val="bg1"/>
                </a:solidFill>
                <a:latin typeface="Courier New" panose="02070309020205020404" pitchFamily="49" charset="0"/>
              </a:rPr>
            </a:br>
            <a:r>
              <a:rPr lang="en-US" altLang="en-US" sz="1400" dirty="0">
                <a:solidFill>
                  <a:schemeClr val="bg1"/>
                </a:solidFill>
                <a:latin typeface="Courier New" panose="02070309020205020404" pitchFamily="49" charset="0"/>
              </a:rPr>
              <a:t>[BLOCK ELEMENT 2]</a:t>
            </a:r>
            <a:br>
              <a:rPr lang="en-US" altLang="en-US" sz="1400" dirty="0">
                <a:solidFill>
                  <a:schemeClr val="bg1"/>
                </a:solidFill>
                <a:latin typeface="Courier New" panose="02070309020205020404" pitchFamily="49" charset="0"/>
              </a:rPr>
            </a:br>
            <a:r>
              <a:rPr lang="en-US" altLang="en-US" sz="1400" dirty="0">
                <a:solidFill>
                  <a:schemeClr val="bg1"/>
                </a:solidFill>
                <a:latin typeface="Courier New" panose="02070309020205020404" pitchFamily="49" charset="0"/>
              </a:rPr>
              <a:t>[BLOCK ELEMENT 3]</a:t>
            </a:r>
          </a:p>
          <a:p>
            <a:r>
              <a:rPr lang="en-US" altLang="en-US" sz="1400" dirty="0">
                <a:solidFill>
                  <a:schemeClr val="bg1"/>
                </a:solidFill>
              </a:rPr>
              <a:t>Examples of inline elements:</a:t>
            </a:r>
          </a:p>
          <a:p>
            <a:pPr lvl="1">
              <a:buFont typeface="Times" panose="02020603050405020304" pitchFamily="18" charset="0"/>
              <a:buNone/>
            </a:pPr>
            <a:r>
              <a:rPr lang="en-US" altLang="en-US" sz="1400" dirty="0">
                <a:solidFill>
                  <a:schemeClr val="bg1"/>
                </a:solidFill>
                <a:latin typeface="Courier New" panose="02070309020205020404" pitchFamily="49" charset="0"/>
              </a:rPr>
              <a:t>&lt;a&gt;  &lt;</a:t>
            </a:r>
            <a:r>
              <a:rPr lang="en-US" altLang="en-US" sz="1400" dirty="0" err="1">
                <a:solidFill>
                  <a:schemeClr val="bg1"/>
                </a:solidFill>
                <a:latin typeface="Courier New" panose="02070309020205020404" pitchFamily="49" charset="0"/>
              </a:rPr>
              <a:t>img</a:t>
            </a:r>
            <a:r>
              <a:rPr lang="en-US" altLang="en-US" sz="1400" dirty="0">
                <a:solidFill>
                  <a:schemeClr val="bg1"/>
                </a:solidFill>
                <a:latin typeface="Courier New" panose="02070309020205020404" pitchFamily="49" charset="0"/>
              </a:rPr>
              <a:t>&gt;  &lt;strong&gt; &lt;</a:t>
            </a:r>
            <a:r>
              <a:rPr lang="en-US" altLang="en-US" sz="1400" dirty="0" err="1">
                <a:solidFill>
                  <a:schemeClr val="bg1"/>
                </a:solidFill>
                <a:latin typeface="Courier New" panose="02070309020205020404" pitchFamily="49" charset="0"/>
              </a:rPr>
              <a:t>em</a:t>
            </a:r>
            <a:r>
              <a:rPr lang="en-US" altLang="en-US" sz="1400" dirty="0">
                <a:solidFill>
                  <a:schemeClr val="bg1"/>
                </a:solidFill>
                <a:latin typeface="Courier New" panose="02070309020205020404" pitchFamily="49" charset="0"/>
              </a:rPr>
              <a:t>&gt;  &lt;span&gt;</a:t>
            </a:r>
          </a:p>
          <a:p>
            <a:r>
              <a:rPr lang="en-US" altLang="en-US" sz="1400" dirty="0">
                <a:solidFill>
                  <a:schemeClr val="bg1"/>
                </a:solidFill>
              </a:rPr>
              <a:t>Examples of block elements:</a:t>
            </a:r>
          </a:p>
          <a:p>
            <a:pPr lvl="1">
              <a:buFont typeface="Times" panose="02020603050405020304" pitchFamily="18" charset="0"/>
              <a:buNone/>
            </a:pPr>
            <a:r>
              <a:rPr lang="en-US" altLang="en-US" sz="1400" dirty="0">
                <a:solidFill>
                  <a:schemeClr val="bg1"/>
                </a:solidFill>
                <a:latin typeface="Courier New" panose="02070309020205020404" pitchFamily="49" charset="0"/>
              </a:rPr>
              <a:t>&lt;p&gt;  &lt;h1-h6&gt;  &lt;div&gt;  &lt;</a:t>
            </a:r>
            <a:r>
              <a:rPr lang="en-US" altLang="en-US" sz="1400" dirty="0" err="1">
                <a:solidFill>
                  <a:schemeClr val="bg1"/>
                </a:solidFill>
                <a:latin typeface="Courier New" panose="02070309020205020404" pitchFamily="49" charset="0"/>
              </a:rPr>
              <a:t>hr</a:t>
            </a:r>
            <a:r>
              <a:rPr lang="en-US" altLang="en-US" sz="1400" dirty="0">
                <a:solidFill>
                  <a:schemeClr val="bg1"/>
                </a:solidFill>
                <a:latin typeface="Courier New" panose="02070309020205020404" pitchFamily="49" charset="0"/>
              </a:rPr>
              <a:t>&gt;  &lt;table&gt;  &lt;ul&gt;  &lt;</a:t>
            </a:r>
            <a:r>
              <a:rPr lang="en-US" altLang="en-US" sz="1400" dirty="0" err="1">
                <a:solidFill>
                  <a:schemeClr val="bg1"/>
                </a:solidFill>
                <a:latin typeface="Courier New" panose="02070309020205020404" pitchFamily="49" charset="0"/>
              </a:rPr>
              <a:t>ol</a:t>
            </a:r>
            <a:r>
              <a:rPr lang="en-US" altLang="en-US" sz="1400" dirty="0">
                <a:solidFill>
                  <a:schemeClr val="bg1"/>
                </a:solidFill>
                <a:latin typeface="Courier New" panose="02070309020205020404" pitchFamily="49" charset="0"/>
              </a:rPr>
              <a:t>&gt;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9B32ED-932B-46A5-B87A-0FA587B2C360}"/>
              </a:ext>
            </a:extLst>
          </p:cNvPr>
          <p:cNvSpPr>
            <a:spLocks noGrp="1"/>
          </p:cNvSpPr>
          <p:nvPr>
            <p:ph type="dt" sz="half" idx="10"/>
          </p:nvPr>
        </p:nvSpPr>
        <p:spPr/>
        <p:txBody>
          <a:bodyPr/>
          <a:lstStyle/>
          <a:p>
            <a:fld id="{353FA837-E9D7-4818-A9B8-5C40A047B43A}"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D6E312F5-054C-41D9-93CE-69C10760BA79}"/>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CED405AD-2656-4376-A944-D381878822E2}"/>
              </a:ext>
            </a:extLst>
          </p:cNvPr>
          <p:cNvSpPr>
            <a:spLocks noGrp="1"/>
          </p:cNvSpPr>
          <p:nvPr>
            <p:ph type="sldNum" sz="quarter" idx="12"/>
          </p:nvPr>
        </p:nvSpPr>
        <p:spPr/>
        <p:txBody>
          <a:bodyPr/>
          <a:lstStyle/>
          <a:p>
            <a:r>
              <a:rPr lang="en-US" altLang="en-US"/>
              <a:t>slide </a:t>
            </a:r>
            <a:fld id="{D5238ED5-0812-48DD-BE32-B1C18A4709D9}" type="slidenum">
              <a:rPr lang="en-US" altLang="en-US"/>
              <a:pPr/>
              <a:t>43</a:t>
            </a:fld>
            <a:endParaRPr lang="en-US" altLang="en-US" sz="1050">
              <a:solidFill>
                <a:schemeClr val="tx1"/>
              </a:solidFill>
              <a:latin typeface="Arial" panose="020B0604020202020204" pitchFamily="34" charset="0"/>
            </a:endParaRPr>
          </a:p>
        </p:txBody>
      </p:sp>
      <p:sp>
        <p:nvSpPr>
          <p:cNvPr id="79874" name="Rectangle 2">
            <a:extLst>
              <a:ext uri="{FF2B5EF4-FFF2-40B4-BE49-F238E27FC236}">
                <a16:creationId xmlns:a16="http://schemas.microsoft.com/office/drawing/2014/main" id="{00A9BC7D-EBB9-4702-A3D0-CA5B566A2CC7}"/>
              </a:ext>
            </a:extLst>
          </p:cNvPr>
          <p:cNvSpPr>
            <a:spLocks noGrp="1" noChangeArrowheads="1"/>
          </p:cNvSpPr>
          <p:nvPr>
            <p:ph type="title"/>
          </p:nvPr>
        </p:nvSpPr>
        <p:spPr>
          <a:ln/>
        </p:spPr>
        <p:txBody>
          <a:bodyPr/>
          <a:lstStyle/>
          <a:p>
            <a:r>
              <a:rPr lang="en-US" altLang="en-US"/>
              <a:t>Inline vs. Block Display (CSS)</a:t>
            </a:r>
          </a:p>
        </p:txBody>
      </p:sp>
      <p:sp>
        <p:nvSpPr>
          <p:cNvPr id="79875" name="Rectangle 3">
            <a:extLst>
              <a:ext uri="{FF2B5EF4-FFF2-40B4-BE49-F238E27FC236}">
                <a16:creationId xmlns:a16="http://schemas.microsoft.com/office/drawing/2014/main" id="{710646DA-D977-444B-97ED-8F6168A59678}"/>
              </a:ext>
            </a:extLst>
          </p:cNvPr>
          <p:cNvSpPr>
            <a:spLocks noGrp="1" noChangeArrowheads="1"/>
          </p:cNvSpPr>
          <p:nvPr>
            <p:ph type="body" idx="1"/>
          </p:nvPr>
        </p:nvSpPr>
        <p:spPr>
          <a:ln/>
        </p:spPr>
        <p:txBody>
          <a:bodyPr/>
          <a:lstStyle/>
          <a:p>
            <a:r>
              <a:rPr lang="en-US" altLang="en-US" sz="1600" dirty="0">
                <a:solidFill>
                  <a:schemeClr val="bg1"/>
                </a:solidFill>
              </a:rPr>
              <a:t>Using CSS, you can change this inherent display property:</a:t>
            </a:r>
          </a:p>
          <a:p>
            <a:pPr lvl="1"/>
            <a:r>
              <a:rPr lang="en-US" altLang="en-US" sz="1600" dirty="0">
                <a:solidFill>
                  <a:schemeClr val="bg1"/>
                </a:solidFill>
              </a:rPr>
              <a:t>To force a block display, use the declaration </a:t>
            </a:r>
            <a:r>
              <a:rPr lang="en-US" altLang="en-US" sz="1600" dirty="0">
                <a:solidFill>
                  <a:schemeClr val="bg1"/>
                </a:solidFill>
                <a:latin typeface="Courier New" panose="02070309020205020404" pitchFamily="49" charset="0"/>
              </a:rPr>
              <a:t>display: block;</a:t>
            </a:r>
          </a:p>
          <a:p>
            <a:pPr lvl="1"/>
            <a:r>
              <a:rPr lang="en-US" altLang="en-US" sz="1600" dirty="0">
                <a:solidFill>
                  <a:schemeClr val="bg1"/>
                </a:solidFill>
              </a:rPr>
              <a:t>To force an inline display, use the declaration </a:t>
            </a:r>
            <a:r>
              <a:rPr lang="en-US" altLang="en-US" sz="1600" dirty="0">
                <a:solidFill>
                  <a:schemeClr val="bg1"/>
                </a:solidFill>
                <a:latin typeface="Courier New" panose="02070309020205020404" pitchFamily="49" charset="0"/>
              </a:rPr>
              <a:t>display: inline;</a:t>
            </a:r>
          </a:p>
          <a:p>
            <a:pPr lvl="1"/>
            <a:r>
              <a:rPr lang="en-US" altLang="en-US" sz="1600" dirty="0">
                <a:solidFill>
                  <a:schemeClr val="bg1"/>
                </a:solidFill>
              </a:rPr>
              <a:t>To force a list, use the declaration </a:t>
            </a:r>
            <a:r>
              <a:rPr lang="en-US" altLang="en-US" sz="1600" dirty="0">
                <a:solidFill>
                  <a:schemeClr val="bg1"/>
                </a:solidFill>
                <a:latin typeface="Courier New" panose="02070309020205020404" pitchFamily="49" charset="0"/>
              </a:rPr>
              <a:t>display: list-item;</a:t>
            </a:r>
          </a:p>
          <a:p>
            <a:pPr lvl="1"/>
            <a:r>
              <a:rPr lang="en-US" altLang="en-US" sz="1600" dirty="0">
                <a:solidFill>
                  <a:schemeClr val="bg1"/>
                </a:solidFill>
              </a:rPr>
              <a:t>To hide elements matching the selector, use the declaration </a:t>
            </a:r>
            <a:r>
              <a:rPr lang="en-US" altLang="en-US" sz="1600" dirty="0">
                <a:solidFill>
                  <a:schemeClr val="bg1"/>
                </a:solidFill>
                <a:latin typeface="Courier New" panose="02070309020205020404" pitchFamily="49" charset="0"/>
              </a:rPr>
              <a:t>display: none;</a:t>
            </a:r>
            <a:endParaRPr lang="en-US" altLang="en-US" sz="1600"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6AD8DA7C-8A48-4904-AAC8-86495C842327}"/>
              </a:ext>
            </a:extLst>
          </p:cNvPr>
          <p:cNvSpPr>
            <a:spLocks noGrp="1"/>
          </p:cNvSpPr>
          <p:nvPr>
            <p:ph type="dt" sz="half" idx="10"/>
          </p:nvPr>
        </p:nvSpPr>
        <p:spPr/>
        <p:txBody>
          <a:bodyPr/>
          <a:lstStyle/>
          <a:p>
            <a:fld id="{98A02099-D06C-464F-89F8-0438659FD064}" type="datetime1">
              <a:rPr lang="en-US" altLang="en-US"/>
              <a:pPr/>
              <a:t>4/1/2024</a:t>
            </a:fld>
            <a:endParaRPr lang="en-US" altLang="en-US">
              <a:solidFill>
                <a:schemeClr val="tx1"/>
              </a:solidFill>
            </a:endParaRPr>
          </a:p>
        </p:txBody>
      </p:sp>
      <p:sp>
        <p:nvSpPr>
          <p:cNvPr id="11" name="Footer Placeholder 4">
            <a:extLst>
              <a:ext uri="{FF2B5EF4-FFF2-40B4-BE49-F238E27FC236}">
                <a16:creationId xmlns:a16="http://schemas.microsoft.com/office/drawing/2014/main" id="{C0A9FDCA-FCA1-4FF6-A6A7-6AE73C758471}"/>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12" name="Slide Number Placeholder 5">
            <a:extLst>
              <a:ext uri="{FF2B5EF4-FFF2-40B4-BE49-F238E27FC236}">
                <a16:creationId xmlns:a16="http://schemas.microsoft.com/office/drawing/2014/main" id="{0DE8CAEE-3BC9-49FF-8CF8-A206A3AA7355}"/>
              </a:ext>
            </a:extLst>
          </p:cNvPr>
          <p:cNvSpPr>
            <a:spLocks noGrp="1"/>
          </p:cNvSpPr>
          <p:nvPr>
            <p:ph type="sldNum" sz="quarter" idx="12"/>
          </p:nvPr>
        </p:nvSpPr>
        <p:spPr/>
        <p:txBody>
          <a:bodyPr/>
          <a:lstStyle/>
          <a:p>
            <a:r>
              <a:rPr lang="en-US" altLang="en-US"/>
              <a:t>slide </a:t>
            </a:r>
            <a:fld id="{7BB834A7-B769-4393-83F7-441EC34DFFCD}" type="slidenum">
              <a:rPr lang="en-US" altLang="en-US"/>
              <a:pPr/>
              <a:t>44</a:t>
            </a:fld>
            <a:endParaRPr lang="en-US" altLang="en-US" sz="1050">
              <a:solidFill>
                <a:schemeClr val="tx1"/>
              </a:solidFill>
              <a:latin typeface="Arial" panose="020B0604020202020204" pitchFamily="34" charset="0"/>
            </a:endParaRPr>
          </a:p>
        </p:txBody>
      </p:sp>
      <p:sp>
        <p:nvSpPr>
          <p:cNvPr id="80898" name="Rectangle 2">
            <a:extLst>
              <a:ext uri="{FF2B5EF4-FFF2-40B4-BE49-F238E27FC236}">
                <a16:creationId xmlns:a16="http://schemas.microsoft.com/office/drawing/2014/main" id="{EC0B4587-AF00-46F9-A251-E9F3FDCF04D6}"/>
              </a:ext>
            </a:extLst>
          </p:cNvPr>
          <p:cNvSpPr>
            <a:spLocks noGrp="1" noChangeArrowheads="1"/>
          </p:cNvSpPr>
          <p:nvPr>
            <p:ph type="title"/>
          </p:nvPr>
        </p:nvSpPr>
        <p:spPr>
          <a:ln/>
        </p:spPr>
        <p:txBody>
          <a:bodyPr/>
          <a:lstStyle/>
          <a:p>
            <a:r>
              <a:rPr lang="en-US" altLang="en-US"/>
              <a:t>Example –  display: block;</a:t>
            </a:r>
          </a:p>
        </p:txBody>
      </p:sp>
      <p:sp>
        <p:nvSpPr>
          <p:cNvPr id="80899" name="Rectangle 3">
            <a:extLst>
              <a:ext uri="{FF2B5EF4-FFF2-40B4-BE49-F238E27FC236}">
                <a16:creationId xmlns:a16="http://schemas.microsoft.com/office/drawing/2014/main" id="{475424A3-F284-43EA-B2B7-ABCD1D9B1805}"/>
              </a:ext>
            </a:extLst>
          </p:cNvPr>
          <p:cNvSpPr>
            <a:spLocks noGrp="1" noChangeArrowheads="1"/>
          </p:cNvSpPr>
          <p:nvPr>
            <p:ph type="body" idx="1"/>
          </p:nvPr>
        </p:nvSpPr>
        <p:spPr>
          <a:ln/>
        </p:spPr>
        <p:txBody>
          <a:bodyPr/>
          <a:lstStyle/>
          <a:p>
            <a:r>
              <a:rPr lang="en-US" altLang="en-US" dirty="0">
                <a:solidFill>
                  <a:schemeClr val="bg1"/>
                </a:solidFill>
              </a:rPr>
              <a:t>Normally, &lt;a&gt; tags display inline.</a:t>
            </a:r>
          </a:p>
          <a:p>
            <a:endParaRPr lang="en-US" altLang="en-US" dirty="0">
              <a:solidFill>
                <a:schemeClr val="bg1"/>
              </a:solidFill>
            </a:endParaRP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But, if you add the style </a:t>
            </a:r>
            <a:r>
              <a:rPr lang="en-US" altLang="en-US" dirty="0">
                <a:solidFill>
                  <a:schemeClr val="bg1"/>
                </a:solidFill>
                <a:latin typeface="Courier New" panose="02070309020205020404" pitchFamily="49" charset="0"/>
              </a:rPr>
              <a:t>a {display: block;}</a:t>
            </a:r>
            <a:r>
              <a:rPr lang="en-US" altLang="en-US" dirty="0">
                <a:solidFill>
                  <a:schemeClr val="bg1"/>
                </a:solidFill>
              </a:rPr>
              <a:t>, they will display as a vertical navigation menu:</a:t>
            </a:r>
          </a:p>
          <a:p>
            <a:pPr>
              <a:buFont typeface="Wingdings" panose="05000000000000000000" pitchFamily="2" charset="2"/>
              <a:buNone/>
            </a:pPr>
            <a:endParaRPr lang="en-US" altLang="en-US" dirty="0"/>
          </a:p>
        </p:txBody>
      </p:sp>
      <p:pic>
        <p:nvPicPr>
          <p:cNvPr id="80900" name="Picture 4">
            <a:extLst>
              <a:ext uri="{FF2B5EF4-FFF2-40B4-BE49-F238E27FC236}">
                <a16:creationId xmlns:a16="http://schemas.microsoft.com/office/drawing/2014/main" id="{1C989F1B-7EC4-40EE-B632-8C4FB9B04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1415850"/>
            <a:ext cx="4772025" cy="342900"/>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1" name="Picture 5">
            <a:extLst>
              <a:ext uri="{FF2B5EF4-FFF2-40B4-BE49-F238E27FC236}">
                <a16:creationId xmlns:a16="http://schemas.microsoft.com/office/drawing/2014/main" id="{DD655692-46CE-4580-BFE5-446268EF2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369" y="2014537"/>
            <a:ext cx="957263" cy="214313"/>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2" name="Picture 6">
            <a:extLst>
              <a:ext uri="{FF2B5EF4-FFF2-40B4-BE49-F238E27FC236}">
                <a16:creationId xmlns:a16="http://schemas.microsoft.com/office/drawing/2014/main" id="{D1DC552D-B6FE-4D59-80BA-46D4A8367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7" y="2914650"/>
            <a:ext cx="4786313" cy="1028700"/>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3" name="Picture 7">
            <a:extLst>
              <a:ext uri="{FF2B5EF4-FFF2-40B4-BE49-F238E27FC236}">
                <a16:creationId xmlns:a16="http://schemas.microsoft.com/office/drawing/2014/main" id="{E4385C23-9477-4AD0-AAF6-EF134E49E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1950" y="4014787"/>
            <a:ext cx="414338" cy="500063"/>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04" name="AutoShape 8">
            <a:extLst>
              <a:ext uri="{FF2B5EF4-FFF2-40B4-BE49-F238E27FC236}">
                <a16:creationId xmlns:a16="http://schemas.microsoft.com/office/drawing/2014/main" id="{10BC8AB8-515C-4278-9791-612AE641398D}"/>
              </a:ext>
            </a:extLst>
          </p:cNvPr>
          <p:cNvSpPr>
            <a:spLocks noChangeArrowheads="1"/>
          </p:cNvSpPr>
          <p:nvPr/>
        </p:nvSpPr>
        <p:spPr bwMode="auto">
          <a:xfrm rot="5400000">
            <a:off x="3749874" y="1909168"/>
            <a:ext cx="330994" cy="284559"/>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80905" name="AutoShape 9">
            <a:extLst>
              <a:ext uri="{FF2B5EF4-FFF2-40B4-BE49-F238E27FC236}">
                <a16:creationId xmlns:a16="http://schemas.microsoft.com/office/drawing/2014/main" id="{96746FF9-A24C-4364-9E5B-21DCEF0E049C}"/>
              </a:ext>
            </a:extLst>
          </p:cNvPr>
          <p:cNvSpPr>
            <a:spLocks noChangeArrowheads="1"/>
          </p:cNvSpPr>
          <p:nvPr/>
        </p:nvSpPr>
        <p:spPr bwMode="auto">
          <a:xfrm rot="5400000">
            <a:off x="3748683" y="4092774"/>
            <a:ext cx="330994" cy="28456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A9A0CE1-138A-4E53-8984-D81D036A1650}"/>
              </a:ext>
            </a:extLst>
          </p:cNvPr>
          <p:cNvSpPr>
            <a:spLocks noGrp="1"/>
          </p:cNvSpPr>
          <p:nvPr>
            <p:ph type="dt" sz="half" idx="10"/>
          </p:nvPr>
        </p:nvSpPr>
        <p:spPr/>
        <p:txBody>
          <a:bodyPr/>
          <a:lstStyle/>
          <a:p>
            <a:fld id="{9D406C46-7CC8-4F5D-8CB2-BF4226F5E538}" type="datetime1">
              <a:rPr lang="en-US" altLang="en-US"/>
              <a:pPr/>
              <a:t>4/1/2024</a:t>
            </a:fld>
            <a:endParaRPr lang="en-US" altLang="en-US">
              <a:solidFill>
                <a:schemeClr val="tx1"/>
              </a:solidFill>
            </a:endParaRPr>
          </a:p>
        </p:txBody>
      </p:sp>
      <p:sp>
        <p:nvSpPr>
          <p:cNvPr id="11" name="Footer Placeholder 4">
            <a:extLst>
              <a:ext uri="{FF2B5EF4-FFF2-40B4-BE49-F238E27FC236}">
                <a16:creationId xmlns:a16="http://schemas.microsoft.com/office/drawing/2014/main" id="{342034CE-80A1-412D-9CBA-6A12D5305DC5}"/>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12" name="Slide Number Placeholder 5">
            <a:extLst>
              <a:ext uri="{FF2B5EF4-FFF2-40B4-BE49-F238E27FC236}">
                <a16:creationId xmlns:a16="http://schemas.microsoft.com/office/drawing/2014/main" id="{F7193FF3-E077-4D60-BCAA-1CED8816508A}"/>
              </a:ext>
            </a:extLst>
          </p:cNvPr>
          <p:cNvSpPr>
            <a:spLocks noGrp="1"/>
          </p:cNvSpPr>
          <p:nvPr>
            <p:ph type="sldNum" sz="quarter" idx="12"/>
          </p:nvPr>
        </p:nvSpPr>
        <p:spPr/>
        <p:txBody>
          <a:bodyPr/>
          <a:lstStyle/>
          <a:p>
            <a:r>
              <a:rPr lang="en-US" altLang="en-US"/>
              <a:t>slide </a:t>
            </a:r>
            <a:fld id="{5F05ABD4-90E7-4B4F-B5E5-54AE6D072312}" type="slidenum">
              <a:rPr lang="en-US" altLang="en-US"/>
              <a:pPr/>
              <a:t>45</a:t>
            </a:fld>
            <a:endParaRPr lang="en-US" altLang="en-US" sz="1050">
              <a:solidFill>
                <a:schemeClr val="tx1"/>
              </a:solidFill>
              <a:latin typeface="Arial" panose="020B0604020202020204" pitchFamily="34" charset="0"/>
            </a:endParaRPr>
          </a:p>
        </p:txBody>
      </p:sp>
      <p:sp>
        <p:nvSpPr>
          <p:cNvPr id="81922" name="Rectangle 2">
            <a:extLst>
              <a:ext uri="{FF2B5EF4-FFF2-40B4-BE49-F238E27FC236}">
                <a16:creationId xmlns:a16="http://schemas.microsoft.com/office/drawing/2014/main" id="{B1A7C1B4-2E3B-4704-8E3D-C44433371BF8}"/>
              </a:ext>
            </a:extLst>
          </p:cNvPr>
          <p:cNvSpPr>
            <a:spLocks noGrp="1" noChangeArrowheads="1"/>
          </p:cNvSpPr>
          <p:nvPr>
            <p:ph type="title"/>
          </p:nvPr>
        </p:nvSpPr>
        <p:spPr>
          <a:ln/>
        </p:spPr>
        <p:txBody>
          <a:bodyPr/>
          <a:lstStyle/>
          <a:p>
            <a:r>
              <a:rPr lang="en-US" altLang="en-US"/>
              <a:t>Example – display: inline;</a:t>
            </a:r>
          </a:p>
        </p:txBody>
      </p:sp>
      <p:sp>
        <p:nvSpPr>
          <p:cNvPr id="81923" name="Rectangle 3">
            <a:extLst>
              <a:ext uri="{FF2B5EF4-FFF2-40B4-BE49-F238E27FC236}">
                <a16:creationId xmlns:a16="http://schemas.microsoft.com/office/drawing/2014/main" id="{1E4E8C97-A7D1-4C01-B97B-2C6FF0D871C2}"/>
              </a:ext>
            </a:extLst>
          </p:cNvPr>
          <p:cNvSpPr>
            <a:spLocks noGrp="1" noChangeArrowheads="1"/>
          </p:cNvSpPr>
          <p:nvPr>
            <p:ph type="body" idx="1"/>
          </p:nvPr>
        </p:nvSpPr>
        <p:spPr>
          <a:ln/>
        </p:spPr>
        <p:txBody>
          <a:bodyPr/>
          <a:lstStyle/>
          <a:p>
            <a:r>
              <a:rPr lang="en-US" altLang="en-US" sz="1200" dirty="0">
                <a:solidFill>
                  <a:schemeClr val="bg1"/>
                </a:solidFill>
              </a:rPr>
              <a:t>Normally, the heading tags display in block format:</a:t>
            </a:r>
          </a:p>
          <a:p>
            <a:endParaRPr lang="en-US" altLang="en-US" sz="1200" dirty="0">
              <a:solidFill>
                <a:schemeClr val="bg1"/>
              </a:solidFill>
            </a:endParaRPr>
          </a:p>
          <a:p>
            <a:endParaRPr lang="en-US" altLang="en-US" sz="1200" dirty="0">
              <a:solidFill>
                <a:schemeClr val="bg1"/>
              </a:solidFill>
            </a:endParaRPr>
          </a:p>
          <a:p>
            <a:endParaRPr lang="en-US" altLang="en-US" sz="1200" dirty="0">
              <a:solidFill>
                <a:schemeClr val="bg1"/>
              </a:solidFill>
            </a:endParaRPr>
          </a:p>
          <a:p>
            <a:endParaRPr lang="en-US" altLang="en-US" sz="1200" dirty="0">
              <a:solidFill>
                <a:schemeClr val="bg1"/>
              </a:solidFill>
            </a:endParaRPr>
          </a:p>
          <a:p>
            <a:endParaRPr lang="en-US" altLang="en-US" sz="1200" dirty="0">
              <a:solidFill>
                <a:schemeClr val="bg1"/>
              </a:solidFill>
            </a:endParaRPr>
          </a:p>
          <a:p>
            <a:r>
              <a:rPr lang="en-US" altLang="en-US" sz="1200" dirty="0">
                <a:solidFill>
                  <a:schemeClr val="bg1"/>
                </a:solidFill>
              </a:rPr>
              <a:t>But, to have them display inline, add the style </a:t>
            </a:r>
            <a:br>
              <a:rPr lang="en-US" altLang="en-US" sz="1200" dirty="0">
                <a:solidFill>
                  <a:schemeClr val="bg1"/>
                </a:solidFill>
              </a:rPr>
            </a:br>
            <a:r>
              <a:rPr lang="en-US" altLang="en-US" sz="1200" dirty="0">
                <a:solidFill>
                  <a:schemeClr val="bg1"/>
                </a:solidFill>
                <a:latin typeface="Courier New" panose="02070309020205020404" pitchFamily="49" charset="0"/>
              </a:rPr>
              <a:t>h1,h2,h3 {display: inline;}</a:t>
            </a:r>
            <a:r>
              <a:rPr lang="en-US" altLang="en-US" sz="1200" dirty="0">
                <a:solidFill>
                  <a:schemeClr val="bg1"/>
                </a:solidFill>
              </a:rPr>
              <a:t>:</a:t>
            </a:r>
          </a:p>
          <a:p>
            <a:pPr>
              <a:buFont typeface="Wingdings" panose="05000000000000000000" pitchFamily="2" charset="2"/>
              <a:buNone/>
            </a:pPr>
            <a:endParaRPr lang="en-US" altLang="en-US" dirty="0"/>
          </a:p>
        </p:txBody>
      </p:sp>
      <p:sp>
        <p:nvSpPr>
          <p:cNvPr id="81928" name="AutoShape 8">
            <a:extLst>
              <a:ext uri="{FF2B5EF4-FFF2-40B4-BE49-F238E27FC236}">
                <a16:creationId xmlns:a16="http://schemas.microsoft.com/office/drawing/2014/main" id="{57EE6AB4-60E2-4B2F-9932-69EB44A81E89}"/>
              </a:ext>
            </a:extLst>
          </p:cNvPr>
          <p:cNvSpPr>
            <a:spLocks noChangeArrowheads="1"/>
          </p:cNvSpPr>
          <p:nvPr/>
        </p:nvSpPr>
        <p:spPr bwMode="auto">
          <a:xfrm rot="5400000">
            <a:off x="5376088" y="1830511"/>
            <a:ext cx="330994" cy="284559"/>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pic>
        <p:nvPicPr>
          <p:cNvPr id="81930" name="Picture 10">
            <a:extLst>
              <a:ext uri="{FF2B5EF4-FFF2-40B4-BE49-F238E27FC236}">
                <a16:creationId xmlns:a16="http://schemas.microsoft.com/office/drawing/2014/main" id="{B99389D7-C08E-4893-AB43-C4A76A774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567" y="1431675"/>
            <a:ext cx="2728913" cy="342900"/>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31" name="Picture 11">
            <a:extLst>
              <a:ext uri="{FF2B5EF4-FFF2-40B4-BE49-F238E27FC236}">
                <a16:creationId xmlns:a16="http://schemas.microsoft.com/office/drawing/2014/main" id="{AA2AA00C-9C72-40C4-B8FA-D81D3BE72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403" y="1751671"/>
            <a:ext cx="1035844" cy="878681"/>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32" name="Picture 12">
            <a:extLst>
              <a:ext uri="{FF2B5EF4-FFF2-40B4-BE49-F238E27FC236}">
                <a16:creationId xmlns:a16="http://schemas.microsoft.com/office/drawing/2014/main" id="{6C0D5C44-6EE1-410F-9E78-F3C0D3B69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550444"/>
            <a:ext cx="2714625" cy="1021556"/>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33" name="Picture 13">
            <a:extLst>
              <a:ext uri="{FF2B5EF4-FFF2-40B4-BE49-F238E27FC236}">
                <a16:creationId xmlns:a16="http://schemas.microsoft.com/office/drawing/2014/main" id="{D7BCE408-FA51-4F9C-B208-7149EE3636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394" y="3886200"/>
            <a:ext cx="2350294" cy="257175"/>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34" name="AutoShape 14">
            <a:extLst>
              <a:ext uri="{FF2B5EF4-FFF2-40B4-BE49-F238E27FC236}">
                <a16:creationId xmlns:a16="http://schemas.microsoft.com/office/drawing/2014/main" id="{4BEE487B-F253-4CF6-A11E-6302B231364E}"/>
              </a:ext>
            </a:extLst>
          </p:cNvPr>
          <p:cNvSpPr>
            <a:spLocks noChangeArrowheads="1"/>
          </p:cNvSpPr>
          <p:nvPr/>
        </p:nvSpPr>
        <p:spPr bwMode="auto">
          <a:xfrm>
            <a:off x="4686300" y="3943350"/>
            <a:ext cx="285750" cy="141685"/>
          </a:xfrm>
          <a:prstGeom prst="rightArrow">
            <a:avLst>
              <a:gd name="adj1" fmla="val 50000"/>
              <a:gd name="adj2" fmla="val 5042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946872-46C2-457A-86A8-1B63D01FCE5E}"/>
              </a:ext>
            </a:extLst>
          </p:cNvPr>
          <p:cNvSpPr>
            <a:spLocks noGrp="1"/>
          </p:cNvSpPr>
          <p:nvPr>
            <p:ph type="dt" sz="half" idx="10"/>
          </p:nvPr>
        </p:nvSpPr>
        <p:spPr/>
        <p:txBody>
          <a:bodyPr/>
          <a:lstStyle/>
          <a:p>
            <a:fld id="{B0A61D97-BB1B-4138-BABF-2951111B51C8}"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D2C7A635-AEC0-4F2B-8C7B-D5B7BD1330A4}"/>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17250837-5174-4D59-850A-AD7803BE46F7}"/>
              </a:ext>
            </a:extLst>
          </p:cNvPr>
          <p:cNvSpPr>
            <a:spLocks noGrp="1"/>
          </p:cNvSpPr>
          <p:nvPr>
            <p:ph type="sldNum" sz="quarter" idx="12"/>
          </p:nvPr>
        </p:nvSpPr>
        <p:spPr/>
        <p:txBody>
          <a:bodyPr/>
          <a:lstStyle/>
          <a:p>
            <a:r>
              <a:rPr lang="en-US" altLang="en-US"/>
              <a:t>slide </a:t>
            </a:r>
            <a:fld id="{1CE0D756-4A2F-4005-B216-97C00E47DC11}" type="slidenum">
              <a:rPr lang="en-US" altLang="en-US"/>
              <a:pPr/>
              <a:t>46</a:t>
            </a:fld>
            <a:endParaRPr lang="en-US" altLang="en-US" sz="1050">
              <a:solidFill>
                <a:schemeClr val="tx1"/>
              </a:solidFill>
              <a:latin typeface="Arial" panose="020B0604020202020204" pitchFamily="34" charset="0"/>
            </a:endParaRPr>
          </a:p>
        </p:txBody>
      </p:sp>
      <p:sp>
        <p:nvSpPr>
          <p:cNvPr id="41986" name="Rectangle 2">
            <a:extLst>
              <a:ext uri="{FF2B5EF4-FFF2-40B4-BE49-F238E27FC236}">
                <a16:creationId xmlns:a16="http://schemas.microsoft.com/office/drawing/2014/main" id="{9CC68C2F-0AFA-4BAD-93CA-3078A4318E96}"/>
              </a:ext>
            </a:extLst>
          </p:cNvPr>
          <p:cNvSpPr>
            <a:spLocks noGrp="1" noChangeArrowheads="1"/>
          </p:cNvSpPr>
          <p:nvPr>
            <p:ph type="title"/>
          </p:nvPr>
        </p:nvSpPr>
        <p:spPr>
          <a:ln/>
        </p:spPr>
        <p:txBody>
          <a:bodyPr/>
          <a:lstStyle/>
          <a:p>
            <a:r>
              <a:rPr lang="en-US" altLang="en-US"/>
              <a:t>Span and Div</a:t>
            </a:r>
          </a:p>
        </p:txBody>
      </p:sp>
      <p:sp>
        <p:nvSpPr>
          <p:cNvPr id="41987" name="Rectangle 3">
            <a:extLst>
              <a:ext uri="{FF2B5EF4-FFF2-40B4-BE49-F238E27FC236}">
                <a16:creationId xmlns:a16="http://schemas.microsoft.com/office/drawing/2014/main" id="{DFD8B903-E49B-447B-9F44-24ABC571E6ED}"/>
              </a:ext>
            </a:extLst>
          </p:cNvPr>
          <p:cNvSpPr>
            <a:spLocks noGrp="1" noChangeArrowheads="1"/>
          </p:cNvSpPr>
          <p:nvPr>
            <p:ph type="body" idx="1"/>
          </p:nvPr>
        </p:nvSpPr>
        <p:spPr>
          <a:ln/>
        </p:spPr>
        <p:txBody>
          <a:bodyPr/>
          <a:lstStyle/>
          <a:p>
            <a:r>
              <a:rPr lang="en-US" altLang="en-US" sz="1400" dirty="0">
                <a:solidFill>
                  <a:schemeClr val="bg1"/>
                </a:solidFill>
              </a:rPr>
              <a:t>There are two tags that are particularly useful when using CSS: </a:t>
            </a:r>
            <a:r>
              <a:rPr lang="en-US" altLang="en-US" sz="1400" dirty="0">
                <a:solidFill>
                  <a:schemeClr val="bg1"/>
                </a:solidFill>
                <a:latin typeface="Courier New" panose="02070309020205020404" pitchFamily="49" charset="0"/>
              </a:rPr>
              <a:t>&lt;span&gt;</a:t>
            </a:r>
            <a:r>
              <a:rPr lang="en-US" altLang="en-US" sz="1400" dirty="0">
                <a:solidFill>
                  <a:schemeClr val="bg1"/>
                </a:solidFill>
              </a:rPr>
              <a:t> and </a:t>
            </a:r>
            <a:r>
              <a:rPr lang="en-US" altLang="en-US" sz="1400" dirty="0">
                <a:solidFill>
                  <a:schemeClr val="bg1"/>
                </a:solidFill>
                <a:latin typeface="Courier New" panose="02070309020205020404" pitchFamily="49" charset="0"/>
              </a:rPr>
              <a:t>&lt;div&gt;</a:t>
            </a:r>
            <a:r>
              <a:rPr lang="en-US" altLang="en-US" sz="1400" dirty="0">
                <a:solidFill>
                  <a:schemeClr val="bg1"/>
                </a:solidFill>
              </a:rPr>
              <a:t>.  They are both container tags that have minimal formatting associated with them.   </a:t>
            </a:r>
          </a:p>
          <a:p>
            <a:r>
              <a:rPr lang="en-US" altLang="en-US" sz="1400" dirty="0">
                <a:solidFill>
                  <a:schemeClr val="bg1"/>
                </a:solidFill>
              </a:rPr>
              <a:t>The </a:t>
            </a:r>
            <a:r>
              <a:rPr lang="en-US" altLang="en-US" sz="1400" dirty="0">
                <a:solidFill>
                  <a:schemeClr val="bg1"/>
                </a:solidFill>
                <a:latin typeface="Courier New" panose="02070309020205020404" pitchFamily="49" charset="0"/>
              </a:rPr>
              <a:t>&lt;span&gt;</a:t>
            </a:r>
            <a:r>
              <a:rPr lang="en-US" altLang="en-US" sz="1400" dirty="0">
                <a:solidFill>
                  <a:schemeClr val="bg1"/>
                </a:solidFill>
              </a:rPr>
              <a:t> tag is an inline element that simply holds text without doing anything special to it. </a:t>
            </a:r>
          </a:p>
          <a:p>
            <a:r>
              <a:rPr lang="en-US" altLang="en-US" sz="1400" dirty="0">
                <a:solidFill>
                  <a:schemeClr val="bg1"/>
                </a:solidFill>
              </a:rPr>
              <a:t>The </a:t>
            </a:r>
            <a:r>
              <a:rPr lang="en-US" altLang="en-US" sz="1400" dirty="0">
                <a:solidFill>
                  <a:schemeClr val="bg1"/>
                </a:solidFill>
                <a:latin typeface="Courier New" panose="02070309020205020404" pitchFamily="49" charset="0"/>
              </a:rPr>
              <a:t>&lt;div&gt;</a:t>
            </a:r>
            <a:r>
              <a:rPr lang="en-US" altLang="en-US" sz="1400" dirty="0">
                <a:solidFill>
                  <a:schemeClr val="bg1"/>
                </a:solidFill>
              </a:rPr>
              <a:t> tag is a block element and causes the text it encloses to start on a new line.  </a:t>
            </a:r>
          </a:p>
          <a:p>
            <a:r>
              <a:rPr lang="en-US" altLang="en-US" sz="1400" dirty="0">
                <a:solidFill>
                  <a:schemeClr val="bg1"/>
                </a:solidFill>
              </a:rPr>
              <a:t>Using </a:t>
            </a:r>
            <a:r>
              <a:rPr lang="en-US" altLang="en-US" sz="1400" dirty="0">
                <a:solidFill>
                  <a:schemeClr val="bg1"/>
                </a:solidFill>
                <a:latin typeface="Courier New" panose="02070309020205020404" pitchFamily="49" charset="0"/>
              </a:rPr>
              <a:t>&lt;span&gt;</a:t>
            </a:r>
            <a:r>
              <a:rPr lang="en-US" altLang="en-US" sz="1400" dirty="0">
                <a:solidFill>
                  <a:schemeClr val="bg1"/>
                </a:solidFill>
              </a:rPr>
              <a:t> and </a:t>
            </a:r>
            <a:r>
              <a:rPr lang="en-US" altLang="en-US" sz="1400" dirty="0">
                <a:solidFill>
                  <a:schemeClr val="bg1"/>
                </a:solidFill>
                <a:latin typeface="Courier New" panose="02070309020205020404" pitchFamily="49" charset="0"/>
              </a:rPr>
              <a:t>&lt;div&gt;</a:t>
            </a:r>
            <a:r>
              <a:rPr lang="en-US" altLang="en-US" sz="1400" dirty="0">
                <a:solidFill>
                  <a:schemeClr val="bg1"/>
                </a:solidFill>
              </a:rPr>
              <a:t> tags in conjunction with classes and IDs allows for great flexibility in creating pages.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F72DB062-84DC-4418-986C-568461AA1FD1}"/>
              </a:ext>
            </a:extLst>
          </p:cNvPr>
          <p:cNvSpPr>
            <a:spLocks noGrp="1"/>
          </p:cNvSpPr>
          <p:nvPr>
            <p:ph type="dt" sz="half" idx="10"/>
          </p:nvPr>
        </p:nvSpPr>
        <p:spPr/>
        <p:txBody>
          <a:bodyPr/>
          <a:lstStyle/>
          <a:p>
            <a:fld id="{FDCCD4FB-ACB2-4130-B21F-632963A48446}" type="datetime1">
              <a:rPr lang="en-US" altLang="en-US"/>
              <a:pPr/>
              <a:t>4/1/2024</a:t>
            </a:fld>
            <a:endParaRPr lang="en-US" altLang="en-US">
              <a:solidFill>
                <a:schemeClr val="tx1"/>
              </a:solidFill>
            </a:endParaRPr>
          </a:p>
        </p:txBody>
      </p:sp>
      <p:sp>
        <p:nvSpPr>
          <p:cNvPr id="7" name="Footer Placeholder 4">
            <a:extLst>
              <a:ext uri="{FF2B5EF4-FFF2-40B4-BE49-F238E27FC236}">
                <a16:creationId xmlns:a16="http://schemas.microsoft.com/office/drawing/2014/main" id="{5EE53F5D-1F73-4E49-94DB-92ADC174DD57}"/>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8" name="Slide Number Placeholder 5">
            <a:extLst>
              <a:ext uri="{FF2B5EF4-FFF2-40B4-BE49-F238E27FC236}">
                <a16:creationId xmlns:a16="http://schemas.microsoft.com/office/drawing/2014/main" id="{A264D065-F165-43F2-A722-72965AD0FE97}"/>
              </a:ext>
            </a:extLst>
          </p:cNvPr>
          <p:cNvSpPr>
            <a:spLocks noGrp="1"/>
          </p:cNvSpPr>
          <p:nvPr>
            <p:ph type="sldNum" sz="quarter" idx="12"/>
          </p:nvPr>
        </p:nvSpPr>
        <p:spPr/>
        <p:txBody>
          <a:bodyPr/>
          <a:lstStyle/>
          <a:p>
            <a:r>
              <a:rPr lang="en-US" altLang="en-US"/>
              <a:t>slide </a:t>
            </a:r>
            <a:fld id="{168A6B7A-C0D3-4FCA-A991-F102CE4FFC2B}" type="slidenum">
              <a:rPr lang="en-US" altLang="en-US"/>
              <a:pPr/>
              <a:t>47</a:t>
            </a:fld>
            <a:endParaRPr lang="en-US" altLang="en-US" sz="1050">
              <a:solidFill>
                <a:schemeClr val="tx1"/>
              </a:solidFill>
              <a:latin typeface="Arial" panose="020B0604020202020204" pitchFamily="34" charset="0"/>
            </a:endParaRPr>
          </a:p>
        </p:txBody>
      </p:sp>
      <p:sp>
        <p:nvSpPr>
          <p:cNvPr id="43010" name="Rectangle 2">
            <a:extLst>
              <a:ext uri="{FF2B5EF4-FFF2-40B4-BE49-F238E27FC236}">
                <a16:creationId xmlns:a16="http://schemas.microsoft.com/office/drawing/2014/main" id="{973AF75A-800F-40B1-82EF-1DC875B89313}"/>
              </a:ext>
            </a:extLst>
          </p:cNvPr>
          <p:cNvSpPr>
            <a:spLocks noGrp="1" noChangeArrowheads="1"/>
          </p:cNvSpPr>
          <p:nvPr>
            <p:ph type="title"/>
          </p:nvPr>
        </p:nvSpPr>
        <p:spPr>
          <a:ln/>
        </p:spPr>
        <p:txBody>
          <a:bodyPr/>
          <a:lstStyle/>
          <a:p>
            <a:r>
              <a:rPr lang="en-US" altLang="en-US"/>
              <a:t>Example using SPAN, DIV, Class, and ID</a:t>
            </a:r>
          </a:p>
        </p:txBody>
      </p:sp>
      <p:sp>
        <p:nvSpPr>
          <p:cNvPr id="43011" name="Rectangle 3">
            <a:extLst>
              <a:ext uri="{FF2B5EF4-FFF2-40B4-BE49-F238E27FC236}">
                <a16:creationId xmlns:a16="http://schemas.microsoft.com/office/drawing/2014/main" id="{CE393B14-E186-4C39-974B-69D1D18BD7AC}"/>
              </a:ext>
            </a:extLst>
          </p:cNvPr>
          <p:cNvSpPr>
            <a:spLocks noGrp="1" noChangeArrowheads="1"/>
          </p:cNvSpPr>
          <p:nvPr>
            <p:ph type="body" idx="1"/>
          </p:nvPr>
        </p:nvSpPr>
        <p:spPr>
          <a:ln/>
        </p:spPr>
        <p:txBody>
          <a:bodyPr/>
          <a:lstStyle/>
          <a:p>
            <a:r>
              <a:rPr lang="en-US" altLang="en-US" sz="1400" dirty="0">
                <a:solidFill>
                  <a:schemeClr val="bg1"/>
                </a:solidFill>
              </a:rPr>
              <a:t>Here’s an example of a web page using a class, an id, and the span and div tags:</a:t>
            </a:r>
          </a:p>
        </p:txBody>
      </p:sp>
      <p:pic>
        <p:nvPicPr>
          <p:cNvPr id="43012" name="Picture 4">
            <a:extLst>
              <a:ext uri="{FF2B5EF4-FFF2-40B4-BE49-F238E27FC236}">
                <a16:creationId xmlns:a16="http://schemas.microsoft.com/office/drawing/2014/main" id="{E088FCA4-05E3-4DFB-B80E-51D99004B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2464594"/>
            <a:ext cx="1193006"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15" name="Picture 7">
            <a:extLst>
              <a:ext uri="{FF2B5EF4-FFF2-40B4-BE49-F238E27FC236}">
                <a16:creationId xmlns:a16="http://schemas.microsoft.com/office/drawing/2014/main" id="{C8D5E07D-AE35-47F5-B379-51E9BFE14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445" y="2175272"/>
            <a:ext cx="3586163" cy="28646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4EF12D-D7BC-4432-8146-331BF1C495EA}"/>
              </a:ext>
            </a:extLst>
          </p:cNvPr>
          <p:cNvSpPr>
            <a:spLocks noGrp="1"/>
          </p:cNvSpPr>
          <p:nvPr>
            <p:ph type="dt" sz="half" idx="10"/>
          </p:nvPr>
        </p:nvSpPr>
        <p:spPr/>
        <p:txBody>
          <a:bodyPr/>
          <a:lstStyle/>
          <a:p>
            <a:fld id="{4C6084B7-EAFD-46E8-9BE4-FD4CC13F4220}" type="datetime1">
              <a:rPr lang="en-US" altLang="en-US"/>
              <a:pPr/>
              <a:t>4/1/2024</a:t>
            </a:fld>
            <a:endParaRPr lang="en-US" altLang="en-US">
              <a:solidFill>
                <a:schemeClr val="tx1"/>
              </a:solidFill>
            </a:endParaRPr>
          </a:p>
        </p:txBody>
      </p:sp>
      <p:sp>
        <p:nvSpPr>
          <p:cNvPr id="9" name="Footer Placeholder 4">
            <a:extLst>
              <a:ext uri="{FF2B5EF4-FFF2-40B4-BE49-F238E27FC236}">
                <a16:creationId xmlns:a16="http://schemas.microsoft.com/office/drawing/2014/main" id="{C53E57E0-FC12-4B8C-ABC2-BED4A1C8626E}"/>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10" name="Slide Number Placeholder 5">
            <a:extLst>
              <a:ext uri="{FF2B5EF4-FFF2-40B4-BE49-F238E27FC236}">
                <a16:creationId xmlns:a16="http://schemas.microsoft.com/office/drawing/2014/main" id="{5F9F79FD-74E9-4379-8203-CB149616E33E}"/>
              </a:ext>
            </a:extLst>
          </p:cNvPr>
          <p:cNvSpPr>
            <a:spLocks noGrp="1"/>
          </p:cNvSpPr>
          <p:nvPr>
            <p:ph type="sldNum" sz="quarter" idx="12"/>
          </p:nvPr>
        </p:nvSpPr>
        <p:spPr/>
        <p:txBody>
          <a:bodyPr/>
          <a:lstStyle/>
          <a:p>
            <a:r>
              <a:rPr lang="en-US" altLang="en-US"/>
              <a:t>slide </a:t>
            </a:r>
            <a:fld id="{6E25DE39-3C64-41B6-B499-9972C6B4AA3B}" type="slidenum">
              <a:rPr lang="en-US" altLang="en-US"/>
              <a:pPr/>
              <a:t>48</a:t>
            </a:fld>
            <a:endParaRPr lang="en-US" altLang="en-US" sz="1050">
              <a:solidFill>
                <a:schemeClr val="tx1"/>
              </a:solidFill>
              <a:latin typeface="Arial" panose="020B0604020202020204" pitchFamily="34" charset="0"/>
            </a:endParaRPr>
          </a:p>
        </p:txBody>
      </p:sp>
      <p:sp>
        <p:nvSpPr>
          <p:cNvPr id="71682" name="Rectangle 2">
            <a:extLst>
              <a:ext uri="{FF2B5EF4-FFF2-40B4-BE49-F238E27FC236}">
                <a16:creationId xmlns:a16="http://schemas.microsoft.com/office/drawing/2014/main" id="{389EA739-D1FC-49FB-8F95-4D0A7F94DAE5}"/>
              </a:ext>
            </a:extLst>
          </p:cNvPr>
          <p:cNvSpPr>
            <a:spLocks noGrp="1" noChangeArrowheads="1"/>
          </p:cNvSpPr>
          <p:nvPr>
            <p:ph type="title"/>
          </p:nvPr>
        </p:nvSpPr>
        <p:spPr>
          <a:ln/>
        </p:spPr>
        <p:txBody>
          <a:bodyPr/>
          <a:lstStyle/>
          <a:p>
            <a:r>
              <a:rPr lang="en-US" altLang="en-US"/>
              <a:t>Unit Measurements</a:t>
            </a:r>
          </a:p>
        </p:txBody>
      </p:sp>
      <p:sp>
        <p:nvSpPr>
          <p:cNvPr id="71683" name="Rectangle 3">
            <a:extLst>
              <a:ext uri="{FF2B5EF4-FFF2-40B4-BE49-F238E27FC236}">
                <a16:creationId xmlns:a16="http://schemas.microsoft.com/office/drawing/2014/main" id="{4BB277D9-B1E8-484C-BA57-C4AA7D757B5E}"/>
              </a:ext>
            </a:extLst>
          </p:cNvPr>
          <p:cNvSpPr>
            <a:spLocks noGrp="1" noChangeArrowheads="1"/>
          </p:cNvSpPr>
          <p:nvPr>
            <p:ph type="body" idx="1"/>
          </p:nvPr>
        </p:nvSpPr>
        <p:spPr>
          <a:ln/>
        </p:spPr>
        <p:txBody>
          <a:bodyPr/>
          <a:lstStyle/>
          <a:p>
            <a:pPr>
              <a:lnSpc>
                <a:spcPct val="80000"/>
              </a:lnSpc>
            </a:pPr>
            <a:r>
              <a:rPr lang="en-US" altLang="en-US" sz="1000" dirty="0">
                <a:solidFill>
                  <a:schemeClr val="bg1"/>
                </a:solidFill>
              </a:rPr>
              <a:t>In CSS, you can measure units either in absolute values or in relative values.</a:t>
            </a:r>
          </a:p>
          <a:p>
            <a:pPr>
              <a:lnSpc>
                <a:spcPct val="80000"/>
              </a:lnSpc>
            </a:pPr>
            <a:r>
              <a:rPr lang="en-US" altLang="en-US" sz="1000" b="1" dirty="0">
                <a:solidFill>
                  <a:schemeClr val="bg1"/>
                </a:solidFill>
              </a:rPr>
              <a:t>Absolute values</a:t>
            </a:r>
            <a:r>
              <a:rPr lang="en-US" altLang="en-US" sz="1000" dirty="0">
                <a:solidFill>
                  <a:schemeClr val="bg1"/>
                </a:solidFill>
              </a:rPr>
              <a:t> are fixed, specific values.  Since they are exact measurements, they allow the designer complete control over the display of the web pages. </a:t>
            </a:r>
          </a:p>
          <a:p>
            <a:pPr lvl="1">
              <a:lnSpc>
                <a:spcPct val="80000"/>
              </a:lnSpc>
              <a:buFont typeface="Times" panose="02020603050405020304" pitchFamily="18" charset="0"/>
              <a:buNone/>
            </a:pPr>
            <a:r>
              <a:rPr lang="en-US" altLang="en-US" sz="1000" dirty="0">
                <a:solidFill>
                  <a:schemeClr val="bg1"/>
                </a:solidFill>
                <a:latin typeface="Courier New" panose="02070309020205020404" pitchFamily="49" charset="0"/>
              </a:rPr>
              <a:t>	mm</a:t>
            </a:r>
            <a:r>
              <a:rPr lang="en-US" altLang="en-US" sz="1000" dirty="0">
                <a:solidFill>
                  <a:schemeClr val="bg1"/>
                </a:solidFill>
              </a:rPr>
              <a:t>, </a:t>
            </a:r>
            <a:r>
              <a:rPr lang="en-US" altLang="en-US" sz="1000" dirty="0">
                <a:solidFill>
                  <a:schemeClr val="bg1"/>
                </a:solidFill>
                <a:latin typeface="Courier New" panose="02070309020205020404" pitchFamily="49" charset="0"/>
              </a:rPr>
              <a:t>cm</a:t>
            </a:r>
            <a:r>
              <a:rPr lang="en-US" altLang="en-US" sz="1000" dirty="0">
                <a:solidFill>
                  <a:schemeClr val="bg1"/>
                </a:solidFill>
              </a:rPr>
              <a:t>, </a:t>
            </a:r>
            <a:r>
              <a:rPr lang="en-US" altLang="en-US" sz="1000" dirty="0">
                <a:solidFill>
                  <a:schemeClr val="bg1"/>
                </a:solidFill>
                <a:latin typeface="Courier New" panose="02070309020205020404" pitchFamily="49" charset="0"/>
              </a:rPr>
              <a:t>in</a:t>
            </a:r>
            <a:r>
              <a:rPr lang="en-US" altLang="en-US" sz="1000" dirty="0">
                <a:solidFill>
                  <a:schemeClr val="bg1"/>
                </a:solidFill>
              </a:rPr>
              <a:t>, </a:t>
            </a:r>
            <a:r>
              <a:rPr lang="en-US" altLang="en-US" sz="1000" dirty="0" err="1">
                <a:solidFill>
                  <a:schemeClr val="bg1"/>
                </a:solidFill>
                <a:latin typeface="Courier New" panose="02070309020205020404" pitchFamily="49" charset="0"/>
              </a:rPr>
              <a:t>pt</a:t>
            </a:r>
            <a:r>
              <a:rPr lang="en-US" altLang="en-US" sz="1000" dirty="0">
                <a:solidFill>
                  <a:schemeClr val="bg1"/>
                </a:solidFill>
              </a:rPr>
              <a:t>, </a:t>
            </a:r>
            <a:r>
              <a:rPr lang="en-US" altLang="en-US" sz="1000" dirty="0">
                <a:solidFill>
                  <a:schemeClr val="bg1"/>
                </a:solidFill>
                <a:latin typeface="Courier New" panose="02070309020205020404" pitchFamily="49" charset="0"/>
              </a:rPr>
              <a:t>pc</a:t>
            </a:r>
            <a:r>
              <a:rPr lang="en-US" altLang="en-US" sz="1000" dirty="0">
                <a:solidFill>
                  <a:schemeClr val="bg1"/>
                </a:solidFill>
              </a:rPr>
              <a:t>, </a:t>
            </a:r>
            <a:r>
              <a:rPr lang="en-US" altLang="en-US" sz="1000" dirty="0">
                <a:solidFill>
                  <a:schemeClr val="bg1"/>
                </a:solidFill>
                <a:latin typeface="Courier New" panose="02070309020205020404" pitchFamily="49" charset="0"/>
              </a:rPr>
              <a:t>xx-small</a:t>
            </a:r>
            <a:r>
              <a:rPr lang="en-US" altLang="en-US" sz="1000" dirty="0">
                <a:solidFill>
                  <a:schemeClr val="bg1"/>
                </a:solidFill>
              </a:rPr>
              <a:t>, </a:t>
            </a:r>
            <a:r>
              <a:rPr lang="en-US" altLang="en-US" sz="1000" dirty="0">
                <a:solidFill>
                  <a:schemeClr val="bg1"/>
                </a:solidFill>
                <a:latin typeface="Courier New" panose="02070309020205020404" pitchFamily="49" charset="0"/>
              </a:rPr>
              <a:t>x-small</a:t>
            </a:r>
            <a:r>
              <a:rPr lang="en-US" altLang="en-US" sz="1000" dirty="0">
                <a:solidFill>
                  <a:schemeClr val="bg1"/>
                </a:solidFill>
              </a:rPr>
              <a:t>, </a:t>
            </a:r>
            <a:r>
              <a:rPr lang="en-US" altLang="en-US" sz="1000" dirty="0">
                <a:solidFill>
                  <a:schemeClr val="bg1"/>
                </a:solidFill>
                <a:latin typeface="Courier New" panose="02070309020205020404" pitchFamily="49" charset="0"/>
              </a:rPr>
              <a:t>small</a:t>
            </a:r>
            <a:r>
              <a:rPr lang="en-US" altLang="en-US" sz="1000" dirty="0">
                <a:solidFill>
                  <a:schemeClr val="bg1"/>
                </a:solidFill>
              </a:rPr>
              <a:t>, </a:t>
            </a:r>
            <a:r>
              <a:rPr lang="en-US" altLang="en-US" sz="1000" dirty="0">
                <a:solidFill>
                  <a:schemeClr val="bg1"/>
                </a:solidFill>
                <a:latin typeface="Courier New" panose="02070309020205020404" pitchFamily="49" charset="0"/>
              </a:rPr>
              <a:t>medium</a:t>
            </a:r>
            <a:r>
              <a:rPr lang="en-US" altLang="en-US" sz="1000" dirty="0">
                <a:solidFill>
                  <a:schemeClr val="bg1"/>
                </a:solidFill>
              </a:rPr>
              <a:t>, </a:t>
            </a:r>
            <a:r>
              <a:rPr lang="en-US" altLang="en-US" sz="1000" dirty="0">
                <a:solidFill>
                  <a:schemeClr val="bg1"/>
                </a:solidFill>
                <a:latin typeface="Courier New" panose="02070309020205020404" pitchFamily="49" charset="0"/>
              </a:rPr>
              <a:t>large</a:t>
            </a:r>
            <a:r>
              <a:rPr lang="en-US" altLang="en-US" sz="1000" dirty="0">
                <a:solidFill>
                  <a:schemeClr val="bg1"/>
                </a:solidFill>
              </a:rPr>
              <a:t>, </a:t>
            </a:r>
            <a:r>
              <a:rPr lang="en-US" altLang="en-US" sz="1000" dirty="0">
                <a:solidFill>
                  <a:schemeClr val="bg1"/>
                </a:solidFill>
                <a:latin typeface="Courier New" panose="02070309020205020404" pitchFamily="49" charset="0"/>
              </a:rPr>
              <a:t>x-large</a:t>
            </a:r>
            <a:r>
              <a:rPr lang="en-US" altLang="en-US" sz="1000" dirty="0">
                <a:solidFill>
                  <a:schemeClr val="bg1"/>
                </a:solidFill>
              </a:rPr>
              <a:t>, </a:t>
            </a:r>
            <a:r>
              <a:rPr lang="en-US" altLang="en-US" sz="1000" dirty="0">
                <a:solidFill>
                  <a:schemeClr val="bg1"/>
                </a:solidFill>
                <a:latin typeface="Courier New" panose="02070309020205020404" pitchFamily="49" charset="0"/>
              </a:rPr>
              <a:t>xx-large</a:t>
            </a:r>
            <a:endParaRPr lang="en-US" altLang="en-US" sz="1000" dirty="0">
              <a:solidFill>
                <a:schemeClr val="bg1"/>
              </a:solidFill>
            </a:endParaRPr>
          </a:p>
          <a:p>
            <a:pPr>
              <a:lnSpc>
                <a:spcPct val="80000"/>
              </a:lnSpc>
            </a:pPr>
            <a:r>
              <a:rPr lang="en-US" altLang="en-US" sz="1000" b="1" dirty="0">
                <a:solidFill>
                  <a:schemeClr val="bg1"/>
                </a:solidFill>
              </a:rPr>
              <a:t>Relative values</a:t>
            </a:r>
            <a:r>
              <a:rPr lang="en-US" altLang="en-US" sz="1000" dirty="0">
                <a:solidFill>
                  <a:schemeClr val="bg1"/>
                </a:solidFill>
              </a:rPr>
              <a:t> have no fixed, specific values, and are calculated in comparison to something else (usually the size of the default font or line size). Because different computers have different video cards, screen sizes, and users have differing eyesight abilities, relative values tend to be a better choice.  They give the designer less absolute control but it often creates a better experience for the visitor. </a:t>
            </a:r>
          </a:p>
          <a:p>
            <a:pPr lvl="1">
              <a:lnSpc>
                <a:spcPct val="80000"/>
              </a:lnSpc>
              <a:buFont typeface="Times" panose="02020603050405020304" pitchFamily="18" charset="0"/>
              <a:buNone/>
            </a:pPr>
            <a:r>
              <a:rPr lang="en-US" altLang="en-US" sz="1000" dirty="0">
                <a:solidFill>
                  <a:schemeClr val="bg1"/>
                </a:solidFill>
                <a:latin typeface="Courier New" panose="02070309020205020404" pitchFamily="49" charset="0"/>
              </a:rPr>
              <a:t>	</a:t>
            </a:r>
            <a:r>
              <a:rPr lang="en-US" altLang="en-US" sz="1000" dirty="0" err="1">
                <a:solidFill>
                  <a:schemeClr val="bg1"/>
                </a:solidFill>
                <a:latin typeface="Courier New" panose="02070309020205020404" pitchFamily="49" charset="0"/>
              </a:rPr>
              <a:t>em</a:t>
            </a:r>
            <a:r>
              <a:rPr lang="en-US" altLang="en-US" sz="1000" dirty="0">
                <a:solidFill>
                  <a:schemeClr val="bg1"/>
                </a:solidFill>
              </a:rPr>
              <a:t>, </a:t>
            </a:r>
            <a:r>
              <a:rPr lang="en-US" altLang="en-US" sz="1000" dirty="0">
                <a:solidFill>
                  <a:schemeClr val="bg1"/>
                </a:solidFill>
                <a:latin typeface="Courier New" panose="02070309020205020404" pitchFamily="49" charset="0"/>
              </a:rPr>
              <a:t>ex</a:t>
            </a:r>
            <a:r>
              <a:rPr lang="en-US" altLang="en-US" sz="1000" dirty="0">
                <a:solidFill>
                  <a:schemeClr val="bg1"/>
                </a:solidFill>
              </a:rPr>
              <a:t>, </a:t>
            </a:r>
            <a:r>
              <a:rPr lang="en-US" altLang="en-US" sz="1000" dirty="0">
                <a:solidFill>
                  <a:schemeClr val="bg1"/>
                </a:solidFill>
                <a:latin typeface="Courier New" panose="02070309020205020404" pitchFamily="49" charset="0"/>
              </a:rPr>
              <a:t>px</a:t>
            </a:r>
            <a:r>
              <a:rPr lang="en-US" altLang="en-US" sz="1000" dirty="0">
                <a:solidFill>
                  <a:schemeClr val="bg1"/>
                </a:solidFill>
              </a:rPr>
              <a:t>, </a:t>
            </a:r>
            <a:r>
              <a:rPr lang="en-US" altLang="en-US" sz="1000" dirty="0">
                <a:solidFill>
                  <a:schemeClr val="bg1"/>
                </a:solidFill>
                <a:latin typeface="Courier New" panose="02070309020205020404" pitchFamily="49" charset="0"/>
              </a:rPr>
              <a:t>larger</a:t>
            </a:r>
            <a:r>
              <a:rPr lang="en-US" altLang="en-US" sz="1000" dirty="0">
                <a:solidFill>
                  <a:schemeClr val="bg1"/>
                </a:solidFill>
              </a:rPr>
              <a:t>, </a:t>
            </a:r>
            <a:r>
              <a:rPr lang="en-US" altLang="en-US" sz="1000" dirty="0">
                <a:solidFill>
                  <a:schemeClr val="bg1"/>
                </a:solidFill>
                <a:latin typeface="Courier New" panose="02070309020205020404" pitchFamily="49" charset="0"/>
              </a:rPr>
              <a:t>smaller</a:t>
            </a:r>
            <a:r>
              <a:rPr lang="en-US" altLang="en-US" sz="1000" dirty="0">
                <a:solidFill>
                  <a:schemeClr val="bg1"/>
                </a:solidFill>
              </a:rPr>
              <a:t>, </a:t>
            </a:r>
            <a:r>
              <a:rPr lang="en-US" altLang="en-US" sz="1000" dirty="0">
                <a:solidFill>
                  <a:schemeClr val="bg1"/>
                </a:solidFill>
                <a:latin typeface="Courier New" panose="02070309020205020404" pitchFamily="49" charset="0"/>
              </a:rPr>
              <a:t>num%</a:t>
            </a:r>
            <a:r>
              <a:rPr lang="en-US" altLang="en-US" sz="1000" dirty="0">
                <a:solidFill>
                  <a:schemeClr val="bg1"/>
                </a:solidFill>
              </a:rPr>
              <a:t> </a:t>
            </a:r>
          </a:p>
          <a:p>
            <a:pPr>
              <a:lnSpc>
                <a:spcPct val="80000"/>
              </a:lnSpc>
            </a:pPr>
            <a:r>
              <a:rPr lang="en-US" altLang="en-US" sz="1000" dirty="0">
                <a:solidFill>
                  <a:schemeClr val="bg1"/>
                </a:solidFill>
              </a:rPr>
              <a:t>Examples:</a:t>
            </a:r>
            <a:br>
              <a:rPr lang="en-US" altLang="en-US" sz="1000" dirty="0">
                <a:solidFill>
                  <a:schemeClr val="bg1"/>
                </a:solidFill>
              </a:rPr>
            </a:br>
            <a:r>
              <a:rPr lang="en-US" altLang="en-US" sz="1000" dirty="0">
                <a:solidFill>
                  <a:schemeClr val="bg1"/>
                </a:solidFill>
                <a:latin typeface="Courier New" panose="02070309020205020404" pitchFamily="49" charset="0"/>
              </a:rPr>
              <a:t>body { font-size: 12px; }</a:t>
            </a:r>
            <a:br>
              <a:rPr lang="en-US" altLang="en-US" sz="1000" dirty="0">
                <a:solidFill>
                  <a:schemeClr val="bg1"/>
                </a:solidFill>
                <a:latin typeface="Courier New" panose="02070309020205020404" pitchFamily="49" charset="0"/>
              </a:rPr>
            </a:br>
            <a:r>
              <a:rPr lang="en-US" altLang="en-US" sz="1000" dirty="0">
                <a:solidFill>
                  <a:schemeClr val="bg1"/>
                </a:solidFill>
                <a:latin typeface="Courier New" panose="02070309020205020404" pitchFamily="49" charset="0"/>
              </a:rPr>
              <a:t>h1, h2, h3 { line-height: 200%;}</a:t>
            </a:r>
          </a:p>
          <a:p>
            <a:pPr>
              <a:lnSpc>
                <a:spcPct val="80000"/>
              </a:lnSpc>
            </a:pPr>
            <a:r>
              <a:rPr lang="en-US" altLang="en-US" sz="1000" dirty="0">
                <a:solidFill>
                  <a:schemeClr val="bg1"/>
                </a:solidFill>
              </a:rPr>
              <a:t>Note – a warning about using percentages:  if you use percentages, and nest an element inside of that same element, the percentages will be cumulative.</a:t>
            </a:r>
          </a:p>
          <a:p>
            <a:pPr>
              <a:lnSpc>
                <a:spcPct val="80000"/>
              </a:lnSpc>
            </a:pPr>
            <a:endParaRPr lang="en-US" altLang="en-US" sz="1050" dirty="0">
              <a:solidFill>
                <a:srgbClr val="9A0B09"/>
              </a:solidFill>
              <a:latin typeface="Courier New" panose="02070309020205020404" pitchFamily="49" charset="0"/>
            </a:endParaRPr>
          </a:p>
        </p:txBody>
      </p:sp>
      <p:grpSp>
        <p:nvGrpSpPr>
          <p:cNvPr id="71796" name="Group 116">
            <a:extLst>
              <a:ext uri="{FF2B5EF4-FFF2-40B4-BE49-F238E27FC236}">
                <a16:creationId xmlns:a16="http://schemas.microsoft.com/office/drawing/2014/main" id="{AFF6574E-F987-45E4-9C86-141EAD27AC43}"/>
              </a:ext>
            </a:extLst>
          </p:cNvPr>
          <p:cNvGrpSpPr>
            <a:grpSpLocks/>
          </p:cNvGrpSpPr>
          <p:nvPr/>
        </p:nvGrpSpPr>
        <p:grpSpPr bwMode="auto">
          <a:xfrm>
            <a:off x="2997053" y="3625702"/>
            <a:ext cx="2840831" cy="1428750"/>
            <a:chOff x="908" y="2703"/>
            <a:chExt cx="2386" cy="1200"/>
          </a:xfrm>
        </p:grpSpPr>
        <p:pic>
          <p:nvPicPr>
            <p:cNvPr id="71784" name="Picture 104">
              <a:extLst>
                <a:ext uri="{FF2B5EF4-FFF2-40B4-BE49-F238E27FC236}">
                  <a16:creationId xmlns:a16="http://schemas.microsoft.com/office/drawing/2014/main" id="{37C43FE3-40A4-4C07-952D-84979B390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 y="2703"/>
              <a:ext cx="1060" cy="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85" name="Picture 105">
              <a:extLst>
                <a:ext uri="{FF2B5EF4-FFF2-40B4-BE49-F238E27FC236}">
                  <a16:creationId xmlns:a16="http://schemas.microsoft.com/office/drawing/2014/main" id="{5005B4E4-AB52-45E7-9572-AD9BA771F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 y="3147"/>
              <a:ext cx="750" cy="3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86" name="AutoShape 106">
              <a:extLst>
                <a:ext uri="{FF2B5EF4-FFF2-40B4-BE49-F238E27FC236}">
                  <a16:creationId xmlns:a16="http://schemas.microsoft.com/office/drawing/2014/main" id="{1AAEA2DE-BB60-432E-BCD3-21AFABDAAFAC}"/>
                </a:ext>
              </a:extLst>
            </p:cNvPr>
            <p:cNvSpPr>
              <a:spLocks noChangeArrowheads="1"/>
            </p:cNvSpPr>
            <p:nvPr/>
          </p:nvSpPr>
          <p:spPr bwMode="auto">
            <a:xfrm>
              <a:off x="2010" y="3264"/>
              <a:ext cx="438" cy="162"/>
            </a:xfrm>
            <a:prstGeom prst="rightArrow">
              <a:avLst>
                <a:gd name="adj1" fmla="val 50000"/>
                <a:gd name="adj2" fmla="val 6759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68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68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68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1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C1CAD7-9F72-4AA0-AA65-75DA90E1949D}"/>
              </a:ext>
            </a:extLst>
          </p:cNvPr>
          <p:cNvSpPr>
            <a:spLocks noGrp="1"/>
          </p:cNvSpPr>
          <p:nvPr>
            <p:ph type="dt" sz="half" idx="10"/>
          </p:nvPr>
        </p:nvSpPr>
        <p:spPr/>
        <p:txBody>
          <a:bodyPr/>
          <a:lstStyle/>
          <a:p>
            <a:fld id="{C0CF2C07-7E13-4814-855D-2BBE415C3E51}"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55F275C8-8D6D-4C3E-B3D5-1B17006A07F5}"/>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99483BC2-661D-4108-998A-C71A199359C3}"/>
              </a:ext>
            </a:extLst>
          </p:cNvPr>
          <p:cNvSpPr>
            <a:spLocks noGrp="1"/>
          </p:cNvSpPr>
          <p:nvPr>
            <p:ph type="sldNum" sz="quarter" idx="12"/>
          </p:nvPr>
        </p:nvSpPr>
        <p:spPr/>
        <p:txBody>
          <a:bodyPr/>
          <a:lstStyle/>
          <a:p>
            <a:r>
              <a:rPr lang="en-US" altLang="en-US"/>
              <a:t>slide </a:t>
            </a:r>
            <a:fld id="{B929B584-94E4-4AD6-9CCF-A9D0F7591F5D}" type="slidenum">
              <a:rPr lang="en-US" altLang="en-US"/>
              <a:pPr/>
              <a:t>49</a:t>
            </a:fld>
            <a:endParaRPr lang="en-US" altLang="en-US" sz="1050">
              <a:solidFill>
                <a:schemeClr val="tx1"/>
              </a:solidFill>
              <a:latin typeface="Arial" panose="020B0604020202020204" pitchFamily="34" charset="0"/>
            </a:endParaRPr>
          </a:p>
        </p:txBody>
      </p:sp>
      <p:sp>
        <p:nvSpPr>
          <p:cNvPr id="72706" name="Rectangle 2">
            <a:extLst>
              <a:ext uri="{FF2B5EF4-FFF2-40B4-BE49-F238E27FC236}">
                <a16:creationId xmlns:a16="http://schemas.microsoft.com/office/drawing/2014/main" id="{98D375AB-05BB-4F40-92AE-9C298D545BF8}"/>
              </a:ext>
            </a:extLst>
          </p:cNvPr>
          <p:cNvSpPr>
            <a:spLocks noGrp="1" noChangeArrowheads="1"/>
          </p:cNvSpPr>
          <p:nvPr>
            <p:ph type="title"/>
          </p:nvPr>
        </p:nvSpPr>
        <p:spPr>
          <a:ln/>
        </p:spPr>
        <p:txBody>
          <a:bodyPr/>
          <a:lstStyle/>
          <a:p>
            <a:r>
              <a:rPr lang="en-US" altLang="en-US"/>
              <a:t>Font and Text Styling</a:t>
            </a:r>
          </a:p>
        </p:txBody>
      </p:sp>
      <p:sp>
        <p:nvSpPr>
          <p:cNvPr id="72707" name="Rectangle 3">
            <a:extLst>
              <a:ext uri="{FF2B5EF4-FFF2-40B4-BE49-F238E27FC236}">
                <a16:creationId xmlns:a16="http://schemas.microsoft.com/office/drawing/2014/main" id="{0A9A85DB-0C15-49AF-904C-DDA4B8047234}"/>
              </a:ext>
            </a:extLst>
          </p:cNvPr>
          <p:cNvSpPr>
            <a:spLocks noGrp="1" noChangeArrowheads="1"/>
          </p:cNvSpPr>
          <p:nvPr>
            <p:ph type="body" idx="1"/>
          </p:nvPr>
        </p:nvSpPr>
        <p:spPr>
          <a:ln/>
        </p:spPr>
        <p:txBody>
          <a:bodyPr/>
          <a:lstStyle/>
          <a:p>
            <a:pPr marL="342900" indent="-342900">
              <a:lnSpc>
                <a:spcPct val="90000"/>
              </a:lnSpc>
              <a:buNone/>
            </a:pPr>
            <a:r>
              <a:rPr lang="en-US" altLang="en-US" sz="1200" dirty="0">
                <a:solidFill>
                  <a:schemeClr val="bg1"/>
                </a:solidFill>
              </a:rPr>
              <a:t>When choosing a font, there are several things to keep in mind:</a:t>
            </a:r>
          </a:p>
          <a:p>
            <a:pPr marL="600075" lvl="1" indent="-257175">
              <a:lnSpc>
                <a:spcPct val="90000"/>
              </a:lnSpc>
              <a:buFont typeface="Times" panose="02020603050405020304" pitchFamily="18" charset="0"/>
              <a:buAutoNum type="arabicPeriod"/>
            </a:pPr>
            <a:r>
              <a:rPr lang="en-US" altLang="en-US" sz="1200" dirty="0">
                <a:solidFill>
                  <a:schemeClr val="bg1"/>
                </a:solidFill>
              </a:rPr>
              <a:t>Not everyone has the same set of fonts.</a:t>
            </a:r>
          </a:p>
          <a:p>
            <a:pPr marL="600075" lvl="1" indent="-257175">
              <a:lnSpc>
                <a:spcPct val="90000"/>
              </a:lnSpc>
              <a:buFont typeface="Times" panose="02020603050405020304" pitchFamily="18" charset="0"/>
              <a:buAutoNum type="arabicPeriod"/>
            </a:pPr>
            <a:r>
              <a:rPr lang="en-US" altLang="en-US" sz="1200" dirty="0">
                <a:solidFill>
                  <a:schemeClr val="bg1"/>
                </a:solidFill>
              </a:rPr>
              <a:t>If you use a font that the visitor doesn’t have, the page will display in the default font (usually Times), unless you provide more choices.  To do this, add more than one font in your declaration, and always end with the font family (serif, sans-serif, or monospace):</a:t>
            </a:r>
          </a:p>
          <a:p>
            <a:pPr marL="942975" lvl="2" indent="-257175">
              <a:lnSpc>
                <a:spcPct val="90000"/>
              </a:lnSpc>
              <a:buNone/>
            </a:pPr>
            <a:r>
              <a:rPr lang="en-US" altLang="en-US" sz="1200" dirty="0">
                <a:solidFill>
                  <a:schemeClr val="bg1"/>
                </a:solidFill>
                <a:latin typeface="Courier New" panose="02070309020205020404" pitchFamily="49" charset="0"/>
              </a:rPr>
              <a:t>font-family: Verdana, Arial, Helvetica, sans-serif</a:t>
            </a:r>
          </a:p>
          <a:p>
            <a:pPr marL="600075" lvl="1" indent="-257175">
              <a:lnSpc>
                <a:spcPct val="90000"/>
              </a:lnSpc>
              <a:buFont typeface="Times" panose="02020603050405020304" pitchFamily="18" charset="0"/>
              <a:buAutoNum type="arabicPeriod"/>
            </a:pPr>
            <a:r>
              <a:rPr lang="en-US" altLang="en-US" sz="1200" dirty="0">
                <a:solidFill>
                  <a:schemeClr val="bg1"/>
                </a:solidFill>
              </a:rPr>
              <a:t>Documents designed to be printed tend to look better in Serif fonts (</a:t>
            </a:r>
            <a:r>
              <a:rPr lang="en-US" altLang="en-US" sz="1200" dirty="0">
                <a:solidFill>
                  <a:schemeClr val="bg1"/>
                </a:solidFill>
                <a:latin typeface="Times New Roman" panose="02020603050405020304" pitchFamily="18" charset="0"/>
              </a:rPr>
              <a:t>Times</a:t>
            </a:r>
            <a:r>
              <a:rPr lang="en-US" altLang="en-US" sz="1200" dirty="0">
                <a:solidFill>
                  <a:schemeClr val="bg1"/>
                </a:solidFill>
              </a:rPr>
              <a:t>, Georgia, </a:t>
            </a:r>
            <a:r>
              <a:rPr lang="en-US" altLang="en-US" sz="1200" dirty="0">
                <a:solidFill>
                  <a:schemeClr val="bg1"/>
                </a:solidFill>
                <a:latin typeface="Book Antiqua" panose="02040602050305030304" pitchFamily="18" charset="0"/>
              </a:rPr>
              <a:t>Book Antiqua</a:t>
            </a:r>
            <a:r>
              <a:rPr lang="en-US" altLang="en-US" sz="1200" dirty="0">
                <a:solidFill>
                  <a:schemeClr val="bg1"/>
                </a:solidFill>
              </a:rPr>
              <a:t>, etc.)</a:t>
            </a:r>
          </a:p>
          <a:p>
            <a:pPr marL="600075" lvl="1" indent="-257175">
              <a:lnSpc>
                <a:spcPct val="90000"/>
              </a:lnSpc>
              <a:buFont typeface="Times" panose="02020603050405020304" pitchFamily="18" charset="0"/>
              <a:buAutoNum type="arabicPeriod"/>
            </a:pPr>
            <a:r>
              <a:rPr lang="en-US" altLang="en-US" sz="1200" dirty="0">
                <a:solidFill>
                  <a:schemeClr val="bg1"/>
                </a:solidFill>
              </a:rPr>
              <a:t>Documents designed to be viewed onscreen tend to look better in Sans-serif fonts (</a:t>
            </a:r>
            <a:r>
              <a:rPr lang="en-US" altLang="en-US" sz="1200" dirty="0">
                <a:solidFill>
                  <a:schemeClr val="bg1"/>
                </a:solidFill>
                <a:latin typeface="Verdana" panose="020B0604030504040204" pitchFamily="34" charset="0"/>
              </a:rPr>
              <a:t>Verdana</a:t>
            </a:r>
            <a:r>
              <a:rPr lang="en-US" altLang="en-US" sz="1200" dirty="0">
                <a:solidFill>
                  <a:schemeClr val="bg1"/>
                </a:solidFill>
              </a:rPr>
              <a:t>, </a:t>
            </a:r>
            <a:r>
              <a:rPr lang="en-US" altLang="en-US" sz="1200" dirty="0">
                <a:solidFill>
                  <a:schemeClr val="bg1"/>
                </a:solidFill>
                <a:latin typeface="Arial" panose="020B0604020202020204" pitchFamily="34" charset="0"/>
              </a:rPr>
              <a:t>Arial</a:t>
            </a:r>
            <a:r>
              <a:rPr lang="en-US" altLang="en-US" sz="1200" dirty="0">
                <a:solidFill>
                  <a:schemeClr val="bg1"/>
                </a:solidFill>
              </a:rPr>
              <a:t>, </a:t>
            </a:r>
            <a:r>
              <a:rPr lang="en-US" altLang="en-US" sz="1200" dirty="0">
                <a:solidFill>
                  <a:schemeClr val="bg1"/>
                </a:solidFill>
                <a:latin typeface="Arial Unicode MS" pitchFamily="34" charset="-128"/>
              </a:rPr>
              <a:t>Helvetica</a:t>
            </a:r>
            <a:r>
              <a:rPr lang="en-US" altLang="en-US" sz="1200" dirty="0">
                <a:solidFill>
                  <a:schemeClr val="bg1"/>
                </a:solidFill>
              </a:rPr>
              <a:t>, etc.)</a:t>
            </a:r>
          </a:p>
          <a:p>
            <a:pPr marL="342900" indent="-342900">
              <a:lnSpc>
                <a:spcPct val="90000"/>
              </a:lnSpc>
              <a:buNone/>
            </a:pPr>
            <a:r>
              <a:rPr lang="en-US" altLang="en-US" sz="1200" dirty="0">
                <a:solidFill>
                  <a:schemeClr val="bg1"/>
                </a:solidFill>
              </a:rPr>
              <a:t>To apply a font to the entire web page, modify the body tag:</a:t>
            </a:r>
          </a:p>
          <a:p>
            <a:pPr marL="342900" indent="-342900">
              <a:lnSpc>
                <a:spcPct val="90000"/>
              </a:lnSpc>
              <a:buNone/>
            </a:pPr>
            <a:r>
              <a:rPr lang="en-US" altLang="en-US" sz="1200" dirty="0">
                <a:solidFill>
                  <a:schemeClr val="bg1"/>
                </a:solidFill>
              </a:rPr>
              <a:t>		</a:t>
            </a:r>
            <a:r>
              <a:rPr lang="en-US" altLang="en-US" sz="1200" dirty="0">
                <a:solidFill>
                  <a:schemeClr val="bg1"/>
                </a:solidFill>
                <a:latin typeface="Courier New" panose="02070309020205020404" pitchFamily="49" charset="0"/>
              </a:rPr>
              <a:t>body {font-family: Verdana;}</a:t>
            </a:r>
          </a:p>
          <a:p>
            <a:pPr marL="342900" indent="-342900">
              <a:lnSpc>
                <a:spcPct val="90000"/>
              </a:lnSpc>
              <a:buNone/>
            </a:pPr>
            <a:r>
              <a:rPr lang="en-US" altLang="en-US" sz="1200" dirty="0">
                <a:solidFill>
                  <a:schemeClr val="bg1"/>
                </a:solidFill>
              </a:rPr>
              <a:t>To apply a font to a specific section of text, create a class, and use the span tag with that class:</a:t>
            </a:r>
          </a:p>
          <a:p>
            <a:pPr marL="342900" indent="-342900">
              <a:lnSpc>
                <a:spcPct val="90000"/>
              </a:lnSpc>
              <a:buNone/>
            </a:pPr>
            <a:r>
              <a:rPr lang="en-US" altLang="en-US" sz="1200" dirty="0">
                <a:solidFill>
                  <a:schemeClr val="bg1"/>
                </a:solidFill>
                <a:latin typeface="Courier New" panose="02070309020205020404" pitchFamily="49" charset="0"/>
              </a:rPr>
              <a:t>		.</a:t>
            </a:r>
            <a:r>
              <a:rPr lang="en-US" altLang="en-US" sz="1200" dirty="0" err="1">
                <a:solidFill>
                  <a:schemeClr val="bg1"/>
                </a:solidFill>
                <a:latin typeface="Courier New" panose="02070309020205020404" pitchFamily="49" charset="0"/>
              </a:rPr>
              <a:t>neatstuff</a:t>
            </a:r>
            <a:r>
              <a:rPr lang="en-US" altLang="en-US" sz="1200" dirty="0">
                <a:solidFill>
                  <a:schemeClr val="bg1"/>
                </a:solidFill>
                <a:latin typeface="Courier New" panose="02070309020205020404" pitchFamily="49" charset="0"/>
              </a:rPr>
              <a:t> {font-family: Comic Sans MS;}</a:t>
            </a:r>
          </a:p>
          <a:p>
            <a:pPr marL="342900" indent="-342900">
              <a:lnSpc>
                <a:spcPct val="90000"/>
              </a:lnSpc>
              <a:buNone/>
            </a:pPr>
            <a:r>
              <a:rPr lang="en-US" altLang="en-US" sz="1200" dirty="0">
                <a:solidFill>
                  <a:schemeClr val="bg1"/>
                </a:solidFill>
                <a:latin typeface="Courier New" panose="02070309020205020404" pitchFamily="49" charset="0"/>
              </a:rPr>
              <a:t>		&lt;span class="</a:t>
            </a:r>
            <a:r>
              <a:rPr lang="en-US" altLang="en-US" sz="1200" dirty="0" err="1">
                <a:solidFill>
                  <a:schemeClr val="bg1"/>
                </a:solidFill>
                <a:latin typeface="Courier New" panose="02070309020205020404" pitchFamily="49" charset="0"/>
              </a:rPr>
              <a:t>neatstuff</a:t>
            </a:r>
            <a:r>
              <a:rPr lang="en-US" altLang="en-US" sz="1200" dirty="0">
                <a:solidFill>
                  <a:schemeClr val="bg1"/>
                </a:solidFill>
                <a:latin typeface="Courier New" panose="02070309020205020404" pitchFamily="49" charset="0"/>
              </a:rPr>
              <a:t>"&gt;This is in Comic Sans&lt;/span&gt;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7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7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70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07">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70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707">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70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70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Origins of </a:t>
            </a:r>
            <a:r>
              <a:rPr lang="en">
                <a:solidFill>
                  <a:schemeClr val="dk2"/>
                </a:solidFill>
              </a:rPr>
              <a:t>HTML</a:t>
            </a:r>
            <a:endParaRPr>
              <a:solidFill>
                <a:schemeClr val="dk2"/>
              </a:solidFill>
            </a:endParaRPr>
          </a:p>
        </p:txBody>
      </p:sp>
      <p:sp>
        <p:nvSpPr>
          <p:cNvPr id="406" name="Google Shape;406;p35"/>
          <p:cNvSpPr txBox="1">
            <a:spLocks noGrp="1"/>
          </p:cNvSpPr>
          <p:nvPr>
            <p:ph type="subTitle" idx="1"/>
          </p:nvPr>
        </p:nvSpPr>
        <p:spPr>
          <a:xfrm>
            <a:off x="5279098" y="144312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then, many versions of </a:t>
            </a:r>
            <a:r>
              <a:rPr lang="en">
                <a:solidFill>
                  <a:schemeClr val="dk2"/>
                </a:solidFill>
              </a:rPr>
              <a:t>HTML </a:t>
            </a:r>
            <a:r>
              <a:rPr lang="en"/>
              <a:t>have been released, edited, and used by programmers and ordinary people around the world! One example of this is </a:t>
            </a:r>
            <a:r>
              <a:rPr lang="en">
                <a:solidFill>
                  <a:schemeClr val="accent5"/>
                </a:solidFill>
              </a:rPr>
              <a:t>X</a:t>
            </a:r>
            <a:r>
              <a:rPr lang="en">
                <a:solidFill>
                  <a:schemeClr val="dk2"/>
                </a:solidFill>
              </a:rPr>
              <a:t>HTML</a:t>
            </a:r>
            <a:r>
              <a:rPr lang="en"/>
              <a:t> - a rewritten HTML in another language (</a:t>
            </a:r>
            <a:r>
              <a:rPr lang="en">
                <a:solidFill>
                  <a:schemeClr val="accent5"/>
                </a:solidFill>
              </a:rPr>
              <a:t>XML</a:t>
            </a:r>
            <a:r>
              <a:rPr lang="en"/>
              <a:t>)!</a:t>
            </a:r>
            <a:endParaRPr/>
          </a:p>
        </p:txBody>
      </p:sp>
      <p:sp>
        <p:nvSpPr>
          <p:cNvPr id="407" name="Google Shape;407;p35"/>
          <p:cNvSpPr txBox="1">
            <a:spLocks noGrp="1"/>
          </p:cNvSpPr>
          <p:nvPr>
            <p:ph type="subTitle" idx="2"/>
          </p:nvPr>
        </p:nvSpPr>
        <p:spPr>
          <a:xfrm>
            <a:off x="1406000" y="144312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was originally designed around </a:t>
            </a:r>
            <a:r>
              <a:rPr lang="en">
                <a:solidFill>
                  <a:schemeClr val="accent4"/>
                </a:solidFill>
                <a:latin typeface="Source Code Pro SemiBold"/>
                <a:ea typeface="Source Code Pro SemiBold"/>
                <a:cs typeface="Source Code Pro SemiBold"/>
                <a:sym typeface="Source Code Pro SemiBold"/>
              </a:rPr>
              <a:t>1993 </a:t>
            </a:r>
            <a:r>
              <a:rPr lang="en"/>
              <a:t>by </a:t>
            </a:r>
            <a:r>
              <a:rPr lang="en">
                <a:solidFill>
                  <a:schemeClr val="lt2"/>
                </a:solidFill>
                <a:latin typeface="Source Code Pro SemiBold"/>
                <a:ea typeface="Source Code Pro SemiBold"/>
                <a:cs typeface="Source Code Pro SemiBold"/>
                <a:sym typeface="Source Code Pro SemiBold"/>
              </a:rPr>
              <a:t>Tim Berners-Lee </a:t>
            </a:r>
            <a:r>
              <a:rPr lang="en"/>
              <a:t>(same guy who made the World Wide Web)</a:t>
            </a:r>
            <a:r>
              <a:rPr lang="en">
                <a:latin typeface="Source Code Pro SemiBold"/>
                <a:ea typeface="Source Code Pro SemiBold"/>
                <a:cs typeface="Source Code Pro SemiBold"/>
                <a:sym typeface="Source Code Pro SemiBold"/>
              </a:rPr>
              <a:t> </a:t>
            </a:r>
            <a:r>
              <a:rPr lang="en"/>
              <a:t>for document distribution between academics and researchers!</a:t>
            </a:r>
            <a:endParaRPr/>
          </a:p>
        </p:txBody>
      </p:sp>
      <p:sp>
        <p:nvSpPr>
          <p:cNvPr id="408" name="Google Shape;408;p35"/>
          <p:cNvSpPr/>
          <p:nvPr/>
        </p:nvSpPr>
        <p:spPr>
          <a:xfrm>
            <a:off x="197639" y="39604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197639" y="419953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197657" y="44728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691056" y="4472838"/>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197652" y="3713888"/>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2100175" y="4472838"/>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197657" y="4681363"/>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691051" y="4681375"/>
            <a:ext cx="714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1635256" y="4681363"/>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2100486" y="4683425"/>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618786" y="41741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618786" y="39440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txBox="1"/>
          <p:nvPr/>
        </p:nvSpPr>
        <p:spPr>
          <a:xfrm>
            <a:off x="72508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21" name="Google Shape;421;p35"/>
          <p:cNvSpPr txBox="1"/>
          <p:nvPr/>
        </p:nvSpPr>
        <p:spPr>
          <a:xfrm>
            <a:off x="79404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22" name="Google Shape;422;p35"/>
          <p:cNvSpPr txBox="1"/>
          <p:nvPr/>
        </p:nvSpPr>
        <p:spPr>
          <a:xfrm>
            <a:off x="4652200" y="4086725"/>
            <a:ext cx="28287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Source Code Pro"/>
                <a:ea typeface="Source Code Pro"/>
                <a:cs typeface="Source Code Pro"/>
                <a:sym typeface="Source Code Pro"/>
              </a:rPr>
              <a:t>Sources</a:t>
            </a:r>
            <a:r>
              <a:rPr lang="en">
                <a:solidFill>
                  <a:schemeClr val="dk1"/>
                </a:solidFill>
                <a:latin typeface="Source Code Pro"/>
                <a:ea typeface="Source Code Pro"/>
                <a:cs typeface="Source Code Pro"/>
                <a:sym typeface="Source Code Pro"/>
              </a:rPr>
              <a:t>: University of Washington, Library of Congress, &amp; Wikipedia</a:t>
            </a:r>
            <a:endParaRPr>
              <a:solidFill>
                <a:schemeClr val="dk1"/>
              </a:solidFill>
              <a:latin typeface="Source Code Pro"/>
              <a:ea typeface="Source Code Pro"/>
              <a:cs typeface="Source Code Pro"/>
              <a:sym typeface="Source Code Pro"/>
            </a:endParaRPr>
          </a:p>
        </p:txBody>
      </p:sp>
      <p:pic>
        <p:nvPicPr>
          <p:cNvPr id="423" name="Google Shape;423;p35"/>
          <p:cNvPicPr preferRelativeResize="0"/>
          <p:nvPr/>
        </p:nvPicPr>
        <p:blipFill>
          <a:blip r:embed="rId3">
            <a:alphaModFix/>
          </a:blip>
          <a:stretch>
            <a:fillRect/>
          </a:stretch>
        </p:blipFill>
        <p:spPr>
          <a:xfrm>
            <a:off x="1569250" y="3205250"/>
            <a:ext cx="2903700" cy="1626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0AA6176-D752-4CE6-A6F4-E2F00F18B347}"/>
              </a:ext>
            </a:extLst>
          </p:cNvPr>
          <p:cNvSpPr>
            <a:spLocks noGrp="1"/>
          </p:cNvSpPr>
          <p:nvPr>
            <p:ph type="dt" sz="half" idx="10"/>
          </p:nvPr>
        </p:nvSpPr>
        <p:spPr/>
        <p:txBody>
          <a:bodyPr/>
          <a:lstStyle/>
          <a:p>
            <a:fld id="{1BD7075F-8C54-4C1B-BC85-BE4B7BCA64D2}"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DEE6CB3B-5CE8-4801-BE63-DB4525857999}"/>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2ACC48F6-98D8-430B-AF5F-DC487876CBA7}"/>
              </a:ext>
            </a:extLst>
          </p:cNvPr>
          <p:cNvSpPr>
            <a:spLocks noGrp="1"/>
          </p:cNvSpPr>
          <p:nvPr>
            <p:ph type="sldNum" sz="quarter" idx="12"/>
          </p:nvPr>
        </p:nvSpPr>
        <p:spPr/>
        <p:txBody>
          <a:bodyPr/>
          <a:lstStyle/>
          <a:p>
            <a:r>
              <a:rPr lang="en-US" altLang="en-US"/>
              <a:t>slide </a:t>
            </a:r>
            <a:fld id="{2F1D2425-27AC-44E0-8194-499E1E9FCDCC}" type="slidenum">
              <a:rPr lang="en-US" altLang="en-US"/>
              <a:pPr/>
              <a:t>50</a:t>
            </a:fld>
            <a:endParaRPr lang="en-US" altLang="en-US" sz="1050">
              <a:solidFill>
                <a:schemeClr val="tx1"/>
              </a:solidFill>
              <a:latin typeface="Arial" panose="020B0604020202020204" pitchFamily="34" charset="0"/>
            </a:endParaRPr>
          </a:p>
        </p:txBody>
      </p:sp>
      <p:sp>
        <p:nvSpPr>
          <p:cNvPr id="75778" name="Rectangle 2">
            <a:extLst>
              <a:ext uri="{FF2B5EF4-FFF2-40B4-BE49-F238E27FC236}">
                <a16:creationId xmlns:a16="http://schemas.microsoft.com/office/drawing/2014/main" id="{88FE9C2E-6DE0-43E2-A341-8E0A8D1C6A0B}"/>
              </a:ext>
            </a:extLst>
          </p:cNvPr>
          <p:cNvSpPr>
            <a:spLocks noGrp="1" noChangeArrowheads="1"/>
          </p:cNvSpPr>
          <p:nvPr>
            <p:ph type="title"/>
          </p:nvPr>
        </p:nvSpPr>
        <p:spPr>
          <a:ln/>
        </p:spPr>
        <p:txBody>
          <a:bodyPr/>
          <a:lstStyle/>
          <a:p>
            <a:r>
              <a:rPr lang="en-US" altLang="en-US"/>
              <a:t>Modifying List Elements</a:t>
            </a:r>
          </a:p>
        </p:txBody>
      </p:sp>
      <p:sp>
        <p:nvSpPr>
          <p:cNvPr id="75779" name="Rectangle 3">
            <a:extLst>
              <a:ext uri="{FF2B5EF4-FFF2-40B4-BE49-F238E27FC236}">
                <a16:creationId xmlns:a16="http://schemas.microsoft.com/office/drawing/2014/main" id="{8035DF82-9EB0-49C4-AA34-1D84D40C19D2}"/>
              </a:ext>
            </a:extLst>
          </p:cNvPr>
          <p:cNvSpPr>
            <a:spLocks noGrp="1" noChangeArrowheads="1"/>
          </p:cNvSpPr>
          <p:nvPr>
            <p:ph type="body" idx="1"/>
          </p:nvPr>
        </p:nvSpPr>
        <p:spPr>
          <a:ln/>
        </p:spPr>
        <p:txBody>
          <a:bodyPr/>
          <a:lstStyle/>
          <a:p>
            <a:r>
              <a:rPr lang="en-US" altLang="en-US" sz="1200" dirty="0">
                <a:solidFill>
                  <a:schemeClr val="bg1"/>
                </a:solidFill>
              </a:rPr>
              <a:t>By default, unordered lists (</a:t>
            </a:r>
            <a:r>
              <a:rPr lang="en-US" altLang="en-US" sz="1200" dirty="0">
                <a:solidFill>
                  <a:schemeClr val="bg1"/>
                </a:solidFill>
                <a:latin typeface="Courier New" panose="02070309020205020404" pitchFamily="49" charset="0"/>
              </a:rPr>
              <a:t>&lt;ul&gt;</a:t>
            </a:r>
            <a:r>
              <a:rPr lang="en-US" altLang="en-US" sz="1200" dirty="0">
                <a:solidFill>
                  <a:schemeClr val="bg1"/>
                </a:solidFill>
              </a:rPr>
              <a:t>) appear as bullets and ordered lists (</a:t>
            </a:r>
            <a:r>
              <a:rPr lang="en-US" altLang="en-US" sz="1200" dirty="0">
                <a:solidFill>
                  <a:schemeClr val="bg1"/>
                </a:solidFill>
                <a:latin typeface="Courier New" panose="02070309020205020404" pitchFamily="49" charset="0"/>
              </a:rPr>
              <a:t>&lt;</a:t>
            </a:r>
            <a:r>
              <a:rPr lang="en-US" altLang="en-US" sz="1200" dirty="0" err="1">
                <a:solidFill>
                  <a:schemeClr val="bg1"/>
                </a:solidFill>
                <a:latin typeface="Courier New" panose="02070309020205020404" pitchFamily="49" charset="0"/>
              </a:rPr>
              <a:t>ol</a:t>
            </a:r>
            <a:r>
              <a:rPr lang="en-US" altLang="en-US" sz="1200" dirty="0">
                <a:solidFill>
                  <a:schemeClr val="bg1"/>
                </a:solidFill>
                <a:latin typeface="Courier New" panose="02070309020205020404" pitchFamily="49" charset="0"/>
              </a:rPr>
              <a:t>&gt;</a:t>
            </a:r>
            <a:r>
              <a:rPr lang="en-US" altLang="en-US" sz="1200" dirty="0">
                <a:solidFill>
                  <a:schemeClr val="bg1"/>
                </a:solidFill>
              </a:rPr>
              <a:t>) appear as numbers in HTML.</a:t>
            </a:r>
          </a:p>
          <a:p>
            <a:r>
              <a:rPr lang="en-US" altLang="en-US" sz="1200" dirty="0">
                <a:solidFill>
                  <a:schemeClr val="bg1"/>
                </a:solidFill>
              </a:rPr>
              <a:t>Using CSS, you can modify how list items will appear:</a:t>
            </a:r>
          </a:p>
          <a:p>
            <a:pPr lvl="1"/>
            <a:r>
              <a:rPr lang="en-US" altLang="en-US" sz="1200" dirty="0">
                <a:solidFill>
                  <a:schemeClr val="bg1"/>
                </a:solidFill>
              </a:rPr>
              <a:t>Properties:</a:t>
            </a:r>
            <a:br>
              <a:rPr lang="en-US" altLang="en-US" sz="1200" dirty="0">
                <a:solidFill>
                  <a:schemeClr val="bg1"/>
                </a:solidFill>
              </a:rPr>
            </a:br>
            <a:r>
              <a:rPr lang="en-US" altLang="en-US" sz="1200" dirty="0">
                <a:solidFill>
                  <a:schemeClr val="bg1"/>
                </a:solidFill>
                <a:latin typeface="Courier New" panose="02070309020205020404" pitchFamily="49" charset="0"/>
              </a:rPr>
              <a:t>list-style</a:t>
            </a:r>
            <a:r>
              <a:rPr lang="en-US" altLang="en-US" sz="1200" dirty="0">
                <a:solidFill>
                  <a:schemeClr val="bg1"/>
                </a:solidFill>
              </a:rPr>
              <a:t>, </a:t>
            </a:r>
            <a:r>
              <a:rPr lang="en-US" altLang="en-US" sz="1200" dirty="0">
                <a:solidFill>
                  <a:schemeClr val="bg1"/>
                </a:solidFill>
                <a:latin typeface="Courier New" panose="02070309020205020404" pitchFamily="49" charset="0"/>
              </a:rPr>
              <a:t>list-style-type</a:t>
            </a:r>
            <a:r>
              <a:rPr lang="en-US" altLang="en-US" sz="1200" dirty="0">
                <a:solidFill>
                  <a:schemeClr val="bg1"/>
                </a:solidFill>
              </a:rPr>
              <a:t>, </a:t>
            </a:r>
            <a:r>
              <a:rPr lang="en-US" altLang="en-US" sz="1200" dirty="0">
                <a:solidFill>
                  <a:schemeClr val="bg1"/>
                </a:solidFill>
                <a:latin typeface="Courier New" panose="02070309020205020404" pitchFamily="49" charset="0"/>
              </a:rPr>
              <a:t>list-style-image</a:t>
            </a:r>
            <a:r>
              <a:rPr lang="en-US" altLang="en-US" sz="1200" dirty="0">
                <a:solidFill>
                  <a:schemeClr val="bg1"/>
                </a:solidFill>
              </a:rPr>
              <a:t>, </a:t>
            </a:r>
            <a:r>
              <a:rPr lang="en-US" altLang="en-US" sz="1200" dirty="0">
                <a:solidFill>
                  <a:schemeClr val="bg1"/>
                </a:solidFill>
                <a:latin typeface="Courier New" panose="02070309020205020404" pitchFamily="49" charset="0"/>
              </a:rPr>
              <a:t>list-style-position</a:t>
            </a:r>
          </a:p>
          <a:p>
            <a:pPr lvl="1"/>
            <a:r>
              <a:rPr lang="en-US" altLang="en-US" sz="1200" dirty="0">
                <a:solidFill>
                  <a:schemeClr val="bg1"/>
                </a:solidFill>
              </a:rPr>
              <a:t>Values:</a:t>
            </a:r>
            <a:br>
              <a:rPr lang="en-US" altLang="en-US" sz="1200" dirty="0">
                <a:solidFill>
                  <a:schemeClr val="bg1"/>
                </a:solidFill>
              </a:rPr>
            </a:br>
            <a:r>
              <a:rPr lang="en-US" altLang="en-US" sz="1200" dirty="0">
                <a:solidFill>
                  <a:schemeClr val="bg1"/>
                </a:solidFill>
                <a:latin typeface="Courier New" panose="02070309020205020404" pitchFamily="49" charset="0"/>
              </a:rPr>
              <a:t>disc</a:t>
            </a:r>
            <a:r>
              <a:rPr lang="en-US" altLang="en-US" sz="1200" dirty="0">
                <a:solidFill>
                  <a:schemeClr val="bg1"/>
                </a:solidFill>
              </a:rPr>
              <a:t>, </a:t>
            </a:r>
            <a:r>
              <a:rPr lang="en-US" altLang="en-US" sz="1200" dirty="0">
                <a:solidFill>
                  <a:schemeClr val="bg1"/>
                </a:solidFill>
                <a:latin typeface="Courier New" panose="02070309020205020404" pitchFamily="49" charset="0"/>
              </a:rPr>
              <a:t>circle</a:t>
            </a:r>
            <a:r>
              <a:rPr lang="en-US" altLang="en-US" sz="1200" dirty="0">
                <a:solidFill>
                  <a:schemeClr val="bg1"/>
                </a:solidFill>
              </a:rPr>
              <a:t>, </a:t>
            </a:r>
            <a:r>
              <a:rPr lang="en-US" altLang="en-US" sz="1200" dirty="0">
                <a:solidFill>
                  <a:schemeClr val="bg1"/>
                </a:solidFill>
                <a:latin typeface="Courier New" panose="02070309020205020404" pitchFamily="49" charset="0"/>
              </a:rPr>
              <a:t>square</a:t>
            </a:r>
            <a:r>
              <a:rPr lang="en-US" altLang="en-US" sz="1200" dirty="0">
                <a:solidFill>
                  <a:schemeClr val="bg1"/>
                </a:solidFill>
              </a:rPr>
              <a:t>, </a:t>
            </a:r>
            <a:r>
              <a:rPr lang="en-US" altLang="en-US" sz="1200" dirty="0">
                <a:solidFill>
                  <a:schemeClr val="bg1"/>
                </a:solidFill>
                <a:latin typeface="Courier New" panose="02070309020205020404" pitchFamily="49" charset="0"/>
              </a:rPr>
              <a:t>decimal</a:t>
            </a:r>
            <a:r>
              <a:rPr lang="en-US" altLang="en-US" sz="1200" dirty="0">
                <a:solidFill>
                  <a:schemeClr val="bg1"/>
                </a:solidFill>
              </a:rPr>
              <a:t>, </a:t>
            </a:r>
            <a:r>
              <a:rPr lang="en-US" altLang="en-US" sz="1200" dirty="0">
                <a:solidFill>
                  <a:schemeClr val="bg1"/>
                </a:solidFill>
                <a:latin typeface="Courier New" panose="02070309020205020404" pitchFamily="49" charset="0"/>
              </a:rPr>
              <a:t>decimal-leading-zero</a:t>
            </a:r>
            <a:r>
              <a:rPr lang="en-US" altLang="en-US" sz="1200" dirty="0">
                <a:solidFill>
                  <a:schemeClr val="bg1"/>
                </a:solidFill>
              </a:rPr>
              <a:t>, </a:t>
            </a:r>
            <a:r>
              <a:rPr lang="en-US" altLang="en-US" sz="1200" dirty="0">
                <a:solidFill>
                  <a:schemeClr val="bg1"/>
                </a:solidFill>
                <a:latin typeface="Courier New" panose="02070309020205020404" pitchFamily="49" charset="0"/>
              </a:rPr>
              <a:t>lower-roman</a:t>
            </a:r>
            <a:r>
              <a:rPr lang="en-US" altLang="en-US" sz="1200" dirty="0">
                <a:solidFill>
                  <a:schemeClr val="bg1"/>
                </a:solidFill>
              </a:rPr>
              <a:t>, </a:t>
            </a:r>
            <a:r>
              <a:rPr lang="en-US" altLang="en-US" sz="1200" dirty="0">
                <a:solidFill>
                  <a:schemeClr val="bg1"/>
                </a:solidFill>
                <a:latin typeface="Courier New" panose="02070309020205020404" pitchFamily="49" charset="0"/>
              </a:rPr>
              <a:t>upper-roman</a:t>
            </a:r>
            <a:r>
              <a:rPr lang="en-US" altLang="en-US" sz="1200" dirty="0">
                <a:solidFill>
                  <a:schemeClr val="bg1"/>
                </a:solidFill>
              </a:rPr>
              <a:t>, </a:t>
            </a:r>
            <a:r>
              <a:rPr lang="en-US" altLang="en-US" sz="1200" dirty="0">
                <a:solidFill>
                  <a:schemeClr val="bg1"/>
                </a:solidFill>
                <a:latin typeface="Courier New" panose="02070309020205020404" pitchFamily="49" charset="0"/>
              </a:rPr>
              <a:t>lower-alpha</a:t>
            </a:r>
            <a:r>
              <a:rPr lang="en-US" altLang="en-US" sz="1200" dirty="0">
                <a:solidFill>
                  <a:schemeClr val="bg1"/>
                </a:solidFill>
              </a:rPr>
              <a:t>, </a:t>
            </a:r>
            <a:r>
              <a:rPr lang="en-US" altLang="en-US" sz="1200" dirty="0">
                <a:solidFill>
                  <a:schemeClr val="bg1"/>
                </a:solidFill>
                <a:latin typeface="Courier New" panose="02070309020205020404" pitchFamily="49" charset="0"/>
              </a:rPr>
              <a:t>upper-alpha</a:t>
            </a:r>
            <a:r>
              <a:rPr lang="en-US" altLang="en-US" sz="1200" dirty="0">
                <a:solidFill>
                  <a:schemeClr val="bg1"/>
                </a:solidFill>
              </a:rPr>
              <a:t>, </a:t>
            </a:r>
            <a:r>
              <a:rPr lang="en-US" altLang="en-US" sz="1200" dirty="0">
                <a:solidFill>
                  <a:schemeClr val="bg1"/>
                </a:solidFill>
                <a:latin typeface="Courier New" panose="02070309020205020404" pitchFamily="49" charset="0"/>
              </a:rPr>
              <a:t>lower-</a:t>
            </a:r>
            <a:r>
              <a:rPr lang="en-US" altLang="en-US" sz="1200" dirty="0" err="1">
                <a:solidFill>
                  <a:schemeClr val="bg1"/>
                </a:solidFill>
                <a:latin typeface="Courier New" panose="02070309020205020404" pitchFamily="49" charset="0"/>
              </a:rPr>
              <a:t>greek</a:t>
            </a:r>
            <a:r>
              <a:rPr lang="en-US" altLang="en-US" sz="1200" dirty="0">
                <a:solidFill>
                  <a:schemeClr val="bg1"/>
                </a:solidFill>
              </a:rPr>
              <a:t>, </a:t>
            </a:r>
            <a:r>
              <a:rPr lang="en-US" altLang="en-US" sz="1200" dirty="0">
                <a:solidFill>
                  <a:schemeClr val="bg1"/>
                </a:solidFill>
                <a:latin typeface="Courier New" panose="02070309020205020404" pitchFamily="49" charset="0"/>
              </a:rPr>
              <a:t>lower-</a:t>
            </a:r>
            <a:r>
              <a:rPr lang="en-US" altLang="en-US" sz="1200" dirty="0" err="1">
                <a:solidFill>
                  <a:schemeClr val="bg1"/>
                </a:solidFill>
                <a:latin typeface="Courier New" panose="02070309020205020404" pitchFamily="49" charset="0"/>
              </a:rPr>
              <a:t>latin</a:t>
            </a:r>
            <a:r>
              <a:rPr lang="en-US" altLang="en-US" sz="1200" dirty="0">
                <a:solidFill>
                  <a:schemeClr val="bg1"/>
                </a:solidFill>
              </a:rPr>
              <a:t>, </a:t>
            </a:r>
            <a:r>
              <a:rPr lang="en-US" altLang="en-US" sz="1200" dirty="0">
                <a:solidFill>
                  <a:schemeClr val="bg1"/>
                </a:solidFill>
                <a:latin typeface="Courier New" panose="02070309020205020404" pitchFamily="49" charset="0"/>
              </a:rPr>
              <a:t>upper-</a:t>
            </a:r>
            <a:r>
              <a:rPr lang="en-US" altLang="en-US" sz="1200" dirty="0" err="1">
                <a:solidFill>
                  <a:schemeClr val="bg1"/>
                </a:solidFill>
                <a:latin typeface="Courier New" panose="02070309020205020404" pitchFamily="49" charset="0"/>
              </a:rPr>
              <a:t>latin</a:t>
            </a:r>
            <a:r>
              <a:rPr lang="en-US" altLang="en-US" sz="1200" dirty="0">
                <a:solidFill>
                  <a:schemeClr val="bg1"/>
                </a:solidFill>
              </a:rPr>
              <a:t>, </a:t>
            </a:r>
            <a:r>
              <a:rPr lang="en-US" altLang="en-US" sz="1200" dirty="0" err="1">
                <a:solidFill>
                  <a:schemeClr val="bg1"/>
                </a:solidFill>
                <a:latin typeface="Courier New" panose="02070309020205020404" pitchFamily="49" charset="0"/>
              </a:rPr>
              <a:t>hebrew</a:t>
            </a:r>
            <a:r>
              <a:rPr lang="en-US" altLang="en-US" sz="1200" dirty="0">
                <a:solidFill>
                  <a:schemeClr val="bg1"/>
                </a:solidFill>
              </a:rPr>
              <a:t>, </a:t>
            </a:r>
            <a:r>
              <a:rPr lang="en-US" altLang="en-US" sz="1200" dirty="0" err="1">
                <a:solidFill>
                  <a:schemeClr val="bg1"/>
                </a:solidFill>
                <a:latin typeface="Courier New" panose="02070309020205020404" pitchFamily="49" charset="0"/>
              </a:rPr>
              <a:t>armenian</a:t>
            </a:r>
            <a:r>
              <a:rPr lang="en-US" altLang="en-US" sz="1200" dirty="0">
                <a:solidFill>
                  <a:schemeClr val="bg1"/>
                </a:solidFill>
              </a:rPr>
              <a:t>, </a:t>
            </a:r>
            <a:r>
              <a:rPr lang="en-US" altLang="en-US" sz="1200" dirty="0" err="1">
                <a:solidFill>
                  <a:schemeClr val="bg1"/>
                </a:solidFill>
                <a:latin typeface="Courier New" panose="02070309020205020404" pitchFamily="49" charset="0"/>
              </a:rPr>
              <a:t>georgian</a:t>
            </a:r>
            <a:r>
              <a:rPr lang="en-US" altLang="en-US" sz="1200" dirty="0">
                <a:solidFill>
                  <a:schemeClr val="bg1"/>
                </a:solidFill>
              </a:rPr>
              <a:t>, </a:t>
            </a:r>
            <a:r>
              <a:rPr lang="en-US" altLang="en-US" sz="1200" dirty="0" err="1">
                <a:solidFill>
                  <a:schemeClr val="bg1"/>
                </a:solidFill>
                <a:latin typeface="Courier New" panose="02070309020205020404" pitchFamily="49" charset="0"/>
              </a:rPr>
              <a:t>cjk</a:t>
            </a:r>
            <a:r>
              <a:rPr lang="en-US" altLang="en-US" sz="1200" dirty="0">
                <a:solidFill>
                  <a:schemeClr val="bg1"/>
                </a:solidFill>
                <a:latin typeface="Courier New" panose="02070309020205020404" pitchFamily="49" charset="0"/>
              </a:rPr>
              <a:t>-ideographic</a:t>
            </a:r>
            <a:r>
              <a:rPr lang="en-US" altLang="en-US" sz="1200" dirty="0">
                <a:solidFill>
                  <a:schemeClr val="bg1"/>
                </a:solidFill>
              </a:rPr>
              <a:t>, </a:t>
            </a:r>
            <a:r>
              <a:rPr lang="en-US" altLang="en-US" sz="1200" dirty="0">
                <a:solidFill>
                  <a:schemeClr val="bg1"/>
                </a:solidFill>
                <a:latin typeface="Courier New" panose="02070309020205020404" pitchFamily="49" charset="0"/>
              </a:rPr>
              <a:t>hiragana</a:t>
            </a:r>
            <a:r>
              <a:rPr lang="en-US" altLang="en-US" sz="1200" dirty="0">
                <a:solidFill>
                  <a:schemeClr val="bg1"/>
                </a:solidFill>
              </a:rPr>
              <a:t>, </a:t>
            </a:r>
            <a:r>
              <a:rPr lang="en-US" altLang="en-US" sz="1200" dirty="0">
                <a:solidFill>
                  <a:schemeClr val="bg1"/>
                </a:solidFill>
                <a:latin typeface="Courier New" panose="02070309020205020404" pitchFamily="49" charset="0"/>
              </a:rPr>
              <a:t>katakana</a:t>
            </a:r>
            <a:r>
              <a:rPr lang="en-US" altLang="en-US" sz="1200" dirty="0">
                <a:solidFill>
                  <a:schemeClr val="bg1"/>
                </a:solidFill>
              </a:rPr>
              <a:t>, </a:t>
            </a:r>
            <a:r>
              <a:rPr lang="en-US" altLang="en-US" sz="1200" dirty="0">
                <a:solidFill>
                  <a:schemeClr val="bg1"/>
                </a:solidFill>
                <a:latin typeface="Courier New" panose="02070309020205020404" pitchFamily="49" charset="0"/>
              </a:rPr>
              <a:t>hiragana-iroha</a:t>
            </a:r>
            <a:r>
              <a:rPr lang="en-US" altLang="en-US" sz="1200" dirty="0">
                <a:solidFill>
                  <a:schemeClr val="bg1"/>
                </a:solidFill>
              </a:rPr>
              <a:t>, </a:t>
            </a:r>
            <a:r>
              <a:rPr lang="en-US" altLang="en-US" sz="1200" dirty="0">
                <a:solidFill>
                  <a:schemeClr val="bg1"/>
                </a:solidFill>
                <a:latin typeface="Courier New" panose="02070309020205020404" pitchFamily="49" charset="0"/>
              </a:rPr>
              <a:t>katakana-iroha</a:t>
            </a:r>
            <a:r>
              <a:rPr lang="en-US" altLang="en-US" sz="1200" dirty="0">
                <a:solidFill>
                  <a:schemeClr val="bg1"/>
                </a:solidFill>
              </a:rPr>
              <a:t>, </a:t>
            </a:r>
            <a:r>
              <a:rPr lang="en-US" altLang="en-US" sz="1200" dirty="0">
                <a:solidFill>
                  <a:schemeClr val="bg1"/>
                </a:solidFill>
                <a:latin typeface="Courier New" panose="02070309020205020404" pitchFamily="49" charset="0"/>
              </a:rPr>
              <a:t>none</a:t>
            </a:r>
            <a:r>
              <a:rPr lang="en-US" altLang="en-US" sz="1200" dirty="0">
                <a:solidFill>
                  <a:schemeClr val="bg1"/>
                </a:solidFill>
              </a:rPr>
              <a:t>, </a:t>
            </a:r>
            <a:r>
              <a:rPr lang="en-US" altLang="en-US" sz="1200" dirty="0" err="1">
                <a:solidFill>
                  <a:schemeClr val="bg1"/>
                </a:solidFill>
                <a:latin typeface="Courier New" panose="02070309020205020404" pitchFamily="49" charset="0"/>
              </a:rPr>
              <a:t>url</a:t>
            </a:r>
            <a:r>
              <a:rPr lang="en-US" altLang="en-US" sz="1200" dirty="0">
                <a:solidFill>
                  <a:schemeClr val="bg1"/>
                </a:solidFill>
                <a:latin typeface="Courier New" panose="02070309020205020404" pitchFamily="49" charset="0"/>
              </a:rPr>
              <a:t>("graphic.gif")</a:t>
            </a:r>
          </a:p>
          <a:p>
            <a:r>
              <a:rPr lang="en-US" altLang="en-US" sz="1200" dirty="0">
                <a:solidFill>
                  <a:schemeClr val="bg1"/>
                </a:solidFill>
              </a:rPr>
              <a:t>Examples:</a:t>
            </a:r>
            <a:br>
              <a:rPr lang="en-US" altLang="en-US" sz="1200" dirty="0">
                <a:solidFill>
                  <a:schemeClr val="bg1"/>
                </a:solidFill>
              </a:rPr>
            </a:br>
            <a:r>
              <a:rPr lang="en-US" altLang="en-US" sz="1200" dirty="0">
                <a:solidFill>
                  <a:schemeClr val="bg1"/>
                </a:solidFill>
                <a:latin typeface="Courier New" panose="02070309020205020404" pitchFamily="49" charset="0"/>
              </a:rPr>
              <a:t>ul { list-style: disc; }</a:t>
            </a:r>
            <a:br>
              <a:rPr lang="en-US" altLang="en-US" sz="1200" dirty="0">
                <a:solidFill>
                  <a:schemeClr val="bg1"/>
                </a:solidFill>
                <a:latin typeface="Courier New" panose="02070309020205020404" pitchFamily="49" charset="0"/>
              </a:rPr>
            </a:br>
            <a:r>
              <a:rPr lang="en-US" altLang="en-US" sz="1200" dirty="0" err="1">
                <a:solidFill>
                  <a:schemeClr val="bg1"/>
                </a:solidFill>
                <a:latin typeface="Courier New" panose="02070309020205020404" pitchFamily="49" charset="0"/>
              </a:rPr>
              <a:t>ol</a:t>
            </a:r>
            <a:r>
              <a:rPr lang="en-US" altLang="en-US" sz="1200" dirty="0">
                <a:solidFill>
                  <a:schemeClr val="bg1"/>
                </a:solidFill>
                <a:latin typeface="Courier New" panose="02070309020205020404" pitchFamily="49" charset="0"/>
              </a:rPr>
              <a:t> { list-style: upper-roman;}</a:t>
            </a:r>
            <a:br>
              <a:rPr lang="en-US" altLang="en-US" sz="1200" dirty="0">
                <a:solidFill>
                  <a:schemeClr val="bg1"/>
                </a:solidFill>
                <a:latin typeface="Courier New" panose="02070309020205020404" pitchFamily="49" charset="0"/>
              </a:rPr>
            </a:br>
            <a:r>
              <a:rPr lang="en-US" altLang="en-US" sz="1200" dirty="0">
                <a:solidFill>
                  <a:schemeClr val="bg1"/>
                </a:solidFill>
                <a:latin typeface="Courier New" panose="02070309020205020404" pitchFamily="49" charset="0"/>
              </a:rPr>
              <a:t>li { list-style: </a:t>
            </a:r>
            <a:r>
              <a:rPr lang="en-US" altLang="en-US" sz="1200" dirty="0" err="1">
                <a:solidFill>
                  <a:schemeClr val="bg1"/>
                </a:solidFill>
                <a:latin typeface="Courier New" panose="02070309020205020404" pitchFamily="49" charset="0"/>
              </a:rPr>
              <a:t>url</a:t>
            </a:r>
            <a:r>
              <a:rPr lang="en-US" altLang="en-US" sz="1200" dirty="0">
                <a:solidFill>
                  <a:schemeClr val="bg1"/>
                </a:solidFill>
                <a:latin typeface="Courier New" panose="02070309020205020404" pitchFamily="49" charset="0"/>
              </a:rPr>
              <a:t>("blackball.gif");}</a:t>
            </a:r>
            <a:br>
              <a:rPr lang="en-US" altLang="en-US" sz="1200" dirty="0">
                <a:solidFill>
                  <a:schemeClr val="bg1"/>
                </a:solidFill>
                <a:latin typeface="Courier New" panose="02070309020205020404" pitchFamily="49" charset="0"/>
              </a:rPr>
            </a:br>
            <a:r>
              <a:rPr lang="en-US" altLang="en-US" sz="1200" dirty="0">
                <a:solidFill>
                  <a:schemeClr val="bg1"/>
                </a:solidFill>
                <a:latin typeface="Courier New" panose="02070309020205020404" pitchFamily="49" charset="0"/>
              </a:rPr>
              <a:t>ul li { list-style-position: inside;}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EBE4A8-0599-4723-8081-C5CB0B5A825C}"/>
              </a:ext>
            </a:extLst>
          </p:cNvPr>
          <p:cNvSpPr>
            <a:spLocks noGrp="1"/>
          </p:cNvSpPr>
          <p:nvPr>
            <p:ph type="dt" sz="half" idx="10"/>
          </p:nvPr>
        </p:nvSpPr>
        <p:spPr/>
        <p:txBody>
          <a:bodyPr/>
          <a:lstStyle/>
          <a:p>
            <a:fld id="{402C4E39-2A48-49FA-9AB4-CBB040938413}"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4A2AFDE7-7E1B-4DA7-B420-82CB8E0947AB}"/>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85E28951-99AD-49DA-ACCB-D3A2650C3B98}"/>
              </a:ext>
            </a:extLst>
          </p:cNvPr>
          <p:cNvSpPr>
            <a:spLocks noGrp="1"/>
          </p:cNvSpPr>
          <p:nvPr>
            <p:ph type="sldNum" sz="quarter" idx="12"/>
          </p:nvPr>
        </p:nvSpPr>
        <p:spPr/>
        <p:txBody>
          <a:bodyPr/>
          <a:lstStyle/>
          <a:p>
            <a:r>
              <a:rPr lang="en-US" altLang="en-US"/>
              <a:t>slide </a:t>
            </a:r>
            <a:fld id="{D1201775-C785-40D5-97CE-862EB4E4F989}" type="slidenum">
              <a:rPr lang="en-US" altLang="en-US"/>
              <a:pPr/>
              <a:t>51</a:t>
            </a:fld>
            <a:endParaRPr lang="en-US" altLang="en-US" sz="1050">
              <a:solidFill>
                <a:schemeClr val="tx1"/>
              </a:solidFill>
              <a:latin typeface="Arial" panose="020B0604020202020204" pitchFamily="34" charset="0"/>
            </a:endParaRPr>
          </a:p>
        </p:txBody>
      </p:sp>
      <p:sp>
        <p:nvSpPr>
          <p:cNvPr id="76802" name="Rectangle 2">
            <a:extLst>
              <a:ext uri="{FF2B5EF4-FFF2-40B4-BE49-F238E27FC236}">
                <a16:creationId xmlns:a16="http://schemas.microsoft.com/office/drawing/2014/main" id="{52F20D2E-4ED6-4C6A-9A31-C146F63EA827}"/>
              </a:ext>
            </a:extLst>
          </p:cNvPr>
          <p:cNvSpPr>
            <a:spLocks noGrp="1" noChangeArrowheads="1"/>
          </p:cNvSpPr>
          <p:nvPr>
            <p:ph type="title"/>
          </p:nvPr>
        </p:nvSpPr>
        <p:spPr>
          <a:ln/>
        </p:spPr>
        <p:txBody>
          <a:bodyPr/>
          <a:lstStyle/>
          <a:p>
            <a:r>
              <a:rPr lang="en-US" altLang="en-US"/>
              <a:t>The Box Model</a:t>
            </a:r>
          </a:p>
        </p:txBody>
      </p:sp>
      <p:sp>
        <p:nvSpPr>
          <p:cNvPr id="76803" name="Rectangle 3">
            <a:extLst>
              <a:ext uri="{FF2B5EF4-FFF2-40B4-BE49-F238E27FC236}">
                <a16:creationId xmlns:a16="http://schemas.microsoft.com/office/drawing/2014/main" id="{456C1047-AE6A-47A7-A894-765830D34EFD}"/>
              </a:ext>
            </a:extLst>
          </p:cNvPr>
          <p:cNvSpPr>
            <a:spLocks noGrp="1" noChangeArrowheads="1"/>
          </p:cNvSpPr>
          <p:nvPr>
            <p:ph type="body" idx="1"/>
          </p:nvPr>
        </p:nvSpPr>
        <p:spPr>
          <a:ln/>
        </p:spPr>
        <p:txBody>
          <a:bodyPr/>
          <a:lstStyle/>
          <a:p>
            <a:r>
              <a:rPr lang="en-US" altLang="en-US" sz="1500" dirty="0">
                <a:solidFill>
                  <a:schemeClr val="bg1"/>
                </a:solidFill>
              </a:rPr>
              <a:t>When the browser draws an object on a page, it places it into an invisible rectangular space called a “bounding box.” </a:t>
            </a:r>
          </a:p>
          <a:p>
            <a:r>
              <a:rPr lang="en-US" altLang="en-US" sz="1500" dirty="0">
                <a:solidFill>
                  <a:schemeClr val="bg1"/>
                </a:solidFill>
              </a:rPr>
              <a:t>You can specify the size, look, and feel of the </a:t>
            </a:r>
            <a:r>
              <a:rPr lang="en-US" altLang="en-US" sz="1500" b="1" dirty="0">
                <a:solidFill>
                  <a:schemeClr val="bg1"/>
                </a:solidFill>
              </a:rPr>
              <a:t>margins</a:t>
            </a:r>
            <a:r>
              <a:rPr lang="en-US" altLang="en-US" sz="1500" dirty="0">
                <a:solidFill>
                  <a:schemeClr val="bg1"/>
                </a:solidFill>
              </a:rPr>
              <a:t>, the </a:t>
            </a:r>
            <a:r>
              <a:rPr lang="en-US" altLang="en-US" sz="1500" b="1" dirty="0">
                <a:solidFill>
                  <a:schemeClr val="bg1"/>
                </a:solidFill>
              </a:rPr>
              <a:t>padding</a:t>
            </a:r>
            <a:r>
              <a:rPr lang="en-US" altLang="en-US" sz="1500" dirty="0">
                <a:solidFill>
                  <a:schemeClr val="bg1"/>
                </a:solidFill>
              </a:rPr>
              <a:t>, the </a:t>
            </a:r>
            <a:r>
              <a:rPr lang="en-US" altLang="en-US" sz="1500" b="1" dirty="0">
                <a:solidFill>
                  <a:schemeClr val="bg1"/>
                </a:solidFill>
              </a:rPr>
              <a:t>border</a:t>
            </a:r>
            <a:r>
              <a:rPr lang="en-US" altLang="en-US" sz="1500" dirty="0">
                <a:solidFill>
                  <a:schemeClr val="bg1"/>
                </a:solidFill>
              </a:rPr>
              <a:t>, and the content of the box.</a:t>
            </a:r>
          </a:p>
          <a:p>
            <a:r>
              <a:rPr lang="en-US" altLang="en-US" sz="1500" i="1" dirty="0">
                <a:solidFill>
                  <a:schemeClr val="bg1"/>
                </a:solidFill>
              </a:rPr>
              <a:t>Internet Explorer</a:t>
            </a:r>
            <a:r>
              <a:rPr lang="en-US" altLang="en-US" sz="1500" dirty="0">
                <a:solidFill>
                  <a:schemeClr val="bg1"/>
                </a:solidFill>
              </a:rPr>
              <a:t> interprets CSS box styles differently than most other web browsers.   </a:t>
            </a:r>
          </a:p>
          <a:p>
            <a:r>
              <a:rPr lang="en-US" altLang="en-US" sz="1500" dirty="0">
                <a:solidFill>
                  <a:schemeClr val="bg1"/>
                </a:solidFill>
              </a:rPr>
              <a:t>In CSS1, the </a:t>
            </a:r>
            <a:r>
              <a:rPr lang="en-US" altLang="en-US" sz="1500" b="1" dirty="0">
                <a:solidFill>
                  <a:schemeClr val="bg1"/>
                </a:solidFill>
              </a:rPr>
              <a:t>width</a:t>
            </a:r>
            <a:r>
              <a:rPr lang="en-US" altLang="en-US" sz="1500" dirty="0">
                <a:solidFill>
                  <a:schemeClr val="bg1"/>
                </a:solidFill>
              </a:rPr>
              <a:t> property is defined as the distance between the left and right edges of the bounding box that surrounds the element's content. </a:t>
            </a:r>
          </a:p>
          <a:p>
            <a:r>
              <a:rPr lang="en-US" altLang="en-US" sz="1500" dirty="0">
                <a:solidFill>
                  <a:schemeClr val="bg1"/>
                </a:solidFill>
              </a:rPr>
              <a:t>Likewise, the </a:t>
            </a:r>
            <a:r>
              <a:rPr lang="en-US" altLang="en-US" sz="1500" b="1" dirty="0">
                <a:solidFill>
                  <a:schemeClr val="bg1"/>
                </a:solidFill>
              </a:rPr>
              <a:t>height</a:t>
            </a:r>
            <a:r>
              <a:rPr lang="en-US" altLang="en-US" sz="1500" dirty="0">
                <a:solidFill>
                  <a:schemeClr val="bg1"/>
                </a:solidFill>
              </a:rPr>
              <a:t> property is defined in CSS as the distance between the top and bottom edges of the bounding box. </a:t>
            </a:r>
          </a:p>
          <a:p>
            <a:r>
              <a:rPr lang="en-US" altLang="en-US" sz="1500" dirty="0">
                <a:solidFill>
                  <a:schemeClr val="bg1"/>
                </a:solidFill>
              </a:rPr>
              <a:t>In </a:t>
            </a:r>
            <a:r>
              <a:rPr lang="en-US" altLang="en-US" sz="1500" i="1" dirty="0">
                <a:solidFill>
                  <a:schemeClr val="bg1"/>
                </a:solidFill>
              </a:rPr>
              <a:t>Internet Explorer</a:t>
            </a:r>
            <a:r>
              <a:rPr lang="en-US" altLang="en-US" sz="1500" dirty="0">
                <a:solidFill>
                  <a:schemeClr val="bg1"/>
                </a:solidFill>
              </a:rPr>
              <a:t>, however, the </a:t>
            </a:r>
            <a:r>
              <a:rPr lang="en-US" altLang="en-US" sz="1500" b="1" dirty="0">
                <a:solidFill>
                  <a:schemeClr val="bg1"/>
                </a:solidFill>
              </a:rPr>
              <a:t>width</a:t>
            </a:r>
            <a:r>
              <a:rPr lang="en-US" altLang="en-US" sz="1500" dirty="0">
                <a:solidFill>
                  <a:schemeClr val="bg1"/>
                </a:solidFill>
              </a:rPr>
              <a:t> and </a:t>
            </a:r>
            <a:r>
              <a:rPr lang="en-US" altLang="en-US" sz="1500" b="1" dirty="0">
                <a:solidFill>
                  <a:schemeClr val="bg1"/>
                </a:solidFill>
              </a:rPr>
              <a:t>height</a:t>
            </a:r>
            <a:r>
              <a:rPr lang="en-US" altLang="en-US" sz="1500" dirty="0">
                <a:solidFill>
                  <a:schemeClr val="bg1"/>
                </a:solidFill>
              </a:rPr>
              <a:t> properties also include the </a:t>
            </a:r>
            <a:r>
              <a:rPr lang="en-US" altLang="en-US" sz="1500" b="1" dirty="0">
                <a:solidFill>
                  <a:schemeClr val="bg1"/>
                </a:solidFill>
              </a:rPr>
              <a:t>border </a:t>
            </a:r>
            <a:r>
              <a:rPr lang="en-US" altLang="en-US" sz="1500" dirty="0">
                <a:solidFill>
                  <a:schemeClr val="bg1"/>
                </a:solidFill>
              </a:rPr>
              <a:t>and </a:t>
            </a:r>
            <a:r>
              <a:rPr lang="en-US" altLang="en-US" sz="1500" b="1" dirty="0">
                <a:solidFill>
                  <a:schemeClr val="bg1"/>
                </a:solidFill>
              </a:rPr>
              <a:t>padding</a:t>
            </a:r>
            <a:r>
              <a:rPr lang="en-US" altLang="en-US" sz="1500" dirty="0">
                <a:solidFill>
                  <a:schemeClr val="bg1"/>
                </a:solidFill>
              </a:rPr>
              <a:t> belts that surround the element's bounding box.</a:t>
            </a:r>
            <a:endParaRPr lang="en-US" altLang="en-US" sz="2100"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79D1E96-9A5B-47CD-BEB8-13E4E9274E16}"/>
              </a:ext>
            </a:extLst>
          </p:cNvPr>
          <p:cNvSpPr>
            <a:spLocks noGrp="1"/>
          </p:cNvSpPr>
          <p:nvPr>
            <p:ph type="dt" sz="half" idx="10"/>
          </p:nvPr>
        </p:nvSpPr>
        <p:spPr/>
        <p:txBody>
          <a:bodyPr/>
          <a:lstStyle/>
          <a:p>
            <a:fld id="{86431782-753C-4F14-B19C-08A08817500F}" type="datetime1">
              <a:rPr lang="en-US" altLang="en-US"/>
              <a:pPr/>
              <a:t>4/1/2024</a:t>
            </a:fld>
            <a:endParaRPr lang="en-US" altLang="en-US">
              <a:solidFill>
                <a:schemeClr val="tx1"/>
              </a:solidFill>
            </a:endParaRPr>
          </a:p>
        </p:txBody>
      </p:sp>
      <p:sp>
        <p:nvSpPr>
          <p:cNvPr id="9" name="Footer Placeholder 4">
            <a:extLst>
              <a:ext uri="{FF2B5EF4-FFF2-40B4-BE49-F238E27FC236}">
                <a16:creationId xmlns:a16="http://schemas.microsoft.com/office/drawing/2014/main" id="{4FB4D1C3-125B-4B61-91D1-339B54ECC7F3}"/>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10" name="Slide Number Placeholder 5">
            <a:extLst>
              <a:ext uri="{FF2B5EF4-FFF2-40B4-BE49-F238E27FC236}">
                <a16:creationId xmlns:a16="http://schemas.microsoft.com/office/drawing/2014/main" id="{9E5F987E-01AE-4281-91DE-A212C66B19A3}"/>
              </a:ext>
            </a:extLst>
          </p:cNvPr>
          <p:cNvSpPr>
            <a:spLocks noGrp="1"/>
          </p:cNvSpPr>
          <p:nvPr>
            <p:ph type="sldNum" sz="quarter" idx="12"/>
          </p:nvPr>
        </p:nvSpPr>
        <p:spPr/>
        <p:txBody>
          <a:bodyPr/>
          <a:lstStyle/>
          <a:p>
            <a:r>
              <a:rPr lang="en-US" altLang="en-US"/>
              <a:t>slide </a:t>
            </a:r>
            <a:fld id="{8831ADD6-2381-46DC-8891-CE962554EF93}" type="slidenum">
              <a:rPr lang="en-US" altLang="en-US"/>
              <a:pPr/>
              <a:t>52</a:t>
            </a:fld>
            <a:endParaRPr lang="en-US" altLang="en-US" sz="1050">
              <a:solidFill>
                <a:schemeClr val="tx1"/>
              </a:solidFill>
              <a:latin typeface="Arial" panose="020B0604020202020204" pitchFamily="34" charset="0"/>
            </a:endParaRPr>
          </a:p>
        </p:txBody>
      </p:sp>
      <p:grpSp>
        <p:nvGrpSpPr>
          <p:cNvPr id="77830" name="Group 6">
            <a:extLst>
              <a:ext uri="{FF2B5EF4-FFF2-40B4-BE49-F238E27FC236}">
                <a16:creationId xmlns:a16="http://schemas.microsoft.com/office/drawing/2014/main" id="{6E88B680-067A-403D-9B28-175CB7D78D16}"/>
              </a:ext>
            </a:extLst>
          </p:cNvPr>
          <p:cNvGrpSpPr>
            <a:grpSpLocks/>
          </p:cNvGrpSpPr>
          <p:nvPr/>
        </p:nvGrpSpPr>
        <p:grpSpPr bwMode="auto">
          <a:xfrm>
            <a:off x="1682354" y="2068116"/>
            <a:ext cx="5772150" cy="2103834"/>
            <a:chOff x="480" y="2201"/>
            <a:chExt cx="4848" cy="1726"/>
          </a:xfrm>
        </p:grpSpPr>
        <p:pic>
          <p:nvPicPr>
            <p:cNvPr id="77828" name="Picture 4">
              <a:extLst>
                <a:ext uri="{FF2B5EF4-FFF2-40B4-BE49-F238E27FC236}">
                  <a16:creationId xmlns:a16="http://schemas.microsoft.com/office/drawing/2014/main" id="{B7A7F662-9F53-4788-8B82-8873D2801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 y="2201"/>
              <a:ext cx="2413" cy="1544"/>
            </a:xfrm>
            <a:prstGeom prst="rect">
              <a:avLst/>
            </a:prstGeom>
            <a:noFill/>
            <a:extLst>
              <a:ext uri="{909E8E84-426E-40DD-AFC4-6F175D3DCCD1}">
                <a14:hiddenFill xmlns:a14="http://schemas.microsoft.com/office/drawing/2010/main">
                  <a:solidFill>
                    <a:srgbClr val="FFFFFF"/>
                  </a:solidFill>
                </a14:hiddenFill>
              </a:ext>
            </a:extLst>
          </p:spPr>
        </p:pic>
        <p:pic>
          <p:nvPicPr>
            <p:cNvPr id="77829" name="Picture 5">
              <a:extLst>
                <a:ext uri="{FF2B5EF4-FFF2-40B4-BE49-F238E27FC236}">
                  <a16:creationId xmlns:a16="http://schemas.microsoft.com/office/drawing/2014/main" id="{E5B6738B-F0D5-473A-85FF-609AE2E0C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205"/>
              <a:ext cx="2353" cy="1722"/>
            </a:xfrm>
            <a:prstGeom prst="rect">
              <a:avLst/>
            </a:prstGeom>
            <a:noFill/>
            <a:extLst>
              <a:ext uri="{909E8E84-426E-40DD-AFC4-6F175D3DCCD1}">
                <a14:hiddenFill xmlns:a14="http://schemas.microsoft.com/office/drawing/2010/main">
                  <a:solidFill>
                    <a:srgbClr val="FFFFFF"/>
                  </a:solidFill>
                </a14:hiddenFill>
              </a:ext>
            </a:extLst>
          </p:spPr>
        </p:pic>
      </p:grpSp>
      <p:sp>
        <p:nvSpPr>
          <p:cNvPr id="77826" name="Rectangle 2">
            <a:extLst>
              <a:ext uri="{FF2B5EF4-FFF2-40B4-BE49-F238E27FC236}">
                <a16:creationId xmlns:a16="http://schemas.microsoft.com/office/drawing/2014/main" id="{AFF46CA7-023E-4120-9094-17442E32654A}"/>
              </a:ext>
            </a:extLst>
          </p:cNvPr>
          <p:cNvSpPr>
            <a:spLocks noGrp="1" noChangeArrowheads="1"/>
          </p:cNvSpPr>
          <p:nvPr>
            <p:ph type="title"/>
          </p:nvPr>
        </p:nvSpPr>
        <p:spPr>
          <a:ln/>
        </p:spPr>
        <p:txBody>
          <a:bodyPr/>
          <a:lstStyle/>
          <a:p>
            <a:r>
              <a:rPr lang="en-US" altLang="en-US"/>
              <a:t>The Box Model: IE vs. CSS</a:t>
            </a:r>
          </a:p>
        </p:txBody>
      </p:sp>
      <p:sp>
        <p:nvSpPr>
          <p:cNvPr id="77827" name="Rectangle 3">
            <a:extLst>
              <a:ext uri="{FF2B5EF4-FFF2-40B4-BE49-F238E27FC236}">
                <a16:creationId xmlns:a16="http://schemas.microsoft.com/office/drawing/2014/main" id="{C3767467-A66C-4B72-AB5B-D15778DD6403}"/>
              </a:ext>
            </a:extLst>
          </p:cNvPr>
          <p:cNvSpPr>
            <a:spLocks noGrp="1" noChangeArrowheads="1"/>
          </p:cNvSpPr>
          <p:nvPr>
            <p:ph type="body" idx="1"/>
          </p:nvPr>
        </p:nvSpPr>
        <p:spPr>
          <a:ln/>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CSS Standard                        Internet Explorer</a:t>
            </a:r>
          </a:p>
        </p:txBody>
      </p:sp>
      <p:sp>
        <p:nvSpPr>
          <p:cNvPr id="77831" name="Line 7">
            <a:extLst>
              <a:ext uri="{FF2B5EF4-FFF2-40B4-BE49-F238E27FC236}">
                <a16:creationId xmlns:a16="http://schemas.microsoft.com/office/drawing/2014/main" id="{695945A1-EADF-4683-920A-47AA3FF9732F}"/>
              </a:ext>
            </a:extLst>
          </p:cNvPr>
          <p:cNvSpPr>
            <a:spLocks noChangeShapeType="1"/>
          </p:cNvSpPr>
          <p:nvPr/>
        </p:nvSpPr>
        <p:spPr bwMode="auto">
          <a:xfrm>
            <a:off x="4572000" y="1143000"/>
            <a:ext cx="0" cy="35433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54CEC0-4C58-47F2-BC42-AF5C84522107}"/>
              </a:ext>
            </a:extLst>
          </p:cNvPr>
          <p:cNvSpPr>
            <a:spLocks noGrp="1"/>
          </p:cNvSpPr>
          <p:nvPr>
            <p:ph type="dt" sz="half" idx="10"/>
          </p:nvPr>
        </p:nvSpPr>
        <p:spPr/>
        <p:txBody>
          <a:bodyPr/>
          <a:lstStyle/>
          <a:p>
            <a:fld id="{D318CEAA-09A0-448E-A6D4-DD2FB1439FE0}"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4883D7A8-69B6-4846-A000-0A458C4E9750}"/>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98E09604-2723-4004-874D-0A8D3EF31EAD}"/>
              </a:ext>
            </a:extLst>
          </p:cNvPr>
          <p:cNvSpPr>
            <a:spLocks noGrp="1"/>
          </p:cNvSpPr>
          <p:nvPr>
            <p:ph type="sldNum" sz="quarter" idx="12"/>
          </p:nvPr>
        </p:nvSpPr>
        <p:spPr/>
        <p:txBody>
          <a:bodyPr/>
          <a:lstStyle/>
          <a:p>
            <a:r>
              <a:rPr lang="en-US" altLang="en-US"/>
              <a:t>slide </a:t>
            </a:r>
            <a:fld id="{65AC198D-ADAA-4DE6-A926-64E9CC9294B1}" type="slidenum">
              <a:rPr lang="en-US" altLang="en-US"/>
              <a:pPr/>
              <a:t>53</a:t>
            </a:fld>
            <a:endParaRPr lang="en-US" altLang="en-US" sz="1050">
              <a:solidFill>
                <a:schemeClr val="tx1"/>
              </a:solidFill>
              <a:latin typeface="Arial" panose="020B0604020202020204" pitchFamily="34" charset="0"/>
            </a:endParaRPr>
          </a:p>
        </p:txBody>
      </p:sp>
      <p:sp>
        <p:nvSpPr>
          <p:cNvPr id="44034" name="Rectangle 2">
            <a:extLst>
              <a:ext uri="{FF2B5EF4-FFF2-40B4-BE49-F238E27FC236}">
                <a16:creationId xmlns:a16="http://schemas.microsoft.com/office/drawing/2014/main" id="{62820A13-05C7-4F63-A74E-0B91D02238B9}"/>
              </a:ext>
            </a:extLst>
          </p:cNvPr>
          <p:cNvSpPr>
            <a:spLocks noGrp="1" noChangeArrowheads="1"/>
          </p:cNvSpPr>
          <p:nvPr>
            <p:ph type="title"/>
          </p:nvPr>
        </p:nvSpPr>
        <p:spPr>
          <a:ln/>
        </p:spPr>
        <p:txBody>
          <a:bodyPr/>
          <a:lstStyle/>
          <a:p>
            <a:r>
              <a:rPr lang="en-US" altLang="en-US"/>
              <a:t>Pseudo-elements and Pseudo-classes</a:t>
            </a:r>
          </a:p>
        </p:txBody>
      </p:sp>
      <p:sp>
        <p:nvSpPr>
          <p:cNvPr id="44035" name="Rectangle 3">
            <a:extLst>
              <a:ext uri="{FF2B5EF4-FFF2-40B4-BE49-F238E27FC236}">
                <a16:creationId xmlns:a16="http://schemas.microsoft.com/office/drawing/2014/main" id="{655E1AAA-DDC1-4052-969E-4BA364EBAE32}"/>
              </a:ext>
            </a:extLst>
          </p:cNvPr>
          <p:cNvSpPr>
            <a:spLocks noGrp="1" noChangeArrowheads="1"/>
          </p:cNvSpPr>
          <p:nvPr>
            <p:ph type="body" idx="1"/>
          </p:nvPr>
        </p:nvSpPr>
        <p:spPr>
          <a:ln/>
        </p:spPr>
        <p:txBody>
          <a:bodyPr/>
          <a:lstStyle/>
          <a:p>
            <a:pPr>
              <a:lnSpc>
                <a:spcPct val="90000"/>
              </a:lnSpc>
            </a:pPr>
            <a:r>
              <a:rPr lang="en-US" altLang="en-US" sz="1400" dirty="0">
                <a:solidFill>
                  <a:schemeClr val="bg1"/>
                </a:solidFill>
              </a:rPr>
              <a:t>Two special predefined groupings, called pseudo-elements and pseudo-classes, are used in CSS to deal with special situations that do not exist with standard HTML.  For example, under standard HTML, there is no way to automatically change the look and feel of the first letter or line of a paragraph.   But by using the pseudo-element </a:t>
            </a:r>
            <a:r>
              <a:rPr lang="en-US" altLang="en-US" sz="1400" dirty="0">
                <a:solidFill>
                  <a:schemeClr val="bg1"/>
                </a:solidFill>
                <a:latin typeface="Courier New" panose="02070309020205020404" pitchFamily="49" charset="0"/>
              </a:rPr>
              <a:t>:first-letter</a:t>
            </a:r>
            <a:r>
              <a:rPr lang="en-US" altLang="en-US" sz="1400" dirty="0">
                <a:solidFill>
                  <a:schemeClr val="bg1"/>
                </a:solidFill>
              </a:rPr>
              <a:t> you can specify a style that affects it:</a:t>
            </a:r>
          </a:p>
          <a:p>
            <a:pPr lvl="1">
              <a:lnSpc>
                <a:spcPct val="90000"/>
              </a:lnSpc>
              <a:buFont typeface="Times" panose="02020603050405020304" pitchFamily="18" charset="0"/>
              <a:buNone/>
            </a:pPr>
            <a:r>
              <a:rPr lang="en-US" altLang="en-US" sz="1400" dirty="0">
                <a:solidFill>
                  <a:schemeClr val="bg1"/>
                </a:solidFill>
                <a:latin typeface="Courier New" panose="02070309020205020404" pitchFamily="49" charset="0"/>
              </a:rPr>
              <a:t>p:first-letter { font-size: 200%; </a:t>
            </a:r>
            <a:r>
              <a:rPr lang="en-US" altLang="en-US" sz="1400" dirty="0" err="1">
                <a:solidFill>
                  <a:schemeClr val="bg1"/>
                </a:solidFill>
                <a:latin typeface="Courier New" panose="02070309020205020404" pitchFamily="49" charset="0"/>
              </a:rPr>
              <a:t>color:red</a:t>
            </a:r>
            <a:r>
              <a:rPr lang="en-US" altLang="en-US" sz="1400" dirty="0">
                <a:solidFill>
                  <a:schemeClr val="bg1"/>
                </a:solidFill>
                <a:latin typeface="Courier New" panose="02070309020205020404" pitchFamily="49" charset="0"/>
              </a:rPr>
              <a:t>;}</a:t>
            </a:r>
            <a:br>
              <a:rPr lang="en-US" altLang="en-US" sz="1400" dirty="0">
                <a:solidFill>
                  <a:schemeClr val="bg1"/>
                </a:solidFill>
                <a:latin typeface="Courier New" panose="02070309020205020404" pitchFamily="49" charset="0"/>
              </a:rPr>
            </a:br>
            <a:endParaRPr lang="en-US" altLang="en-US" sz="1400" dirty="0">
              <a:solidFill>
                <a:schemeClr val="bg1"/>
              </a:solidFill>
              <a:latin typeface="Courier New" panose="02070309020205020404" pitchFamily="49" charset="0"/>
            </a:endParaRPr>
          </a:p>
          <a:p>
            <a:pPr>
              <a:lnSpc>
                <a:spcPct val="90000"/>
              </a:lnSpc>
            </a:pPr>
            <a:r>
              <a:rPr lang="en-US" altLang="en-US" sz="1400" dirty="0">
                <a:solidFill>
                  <a:schemeClr val="bg1"/>
                </a:solidFill>
              </a:rPr>
              <a:t>Under standard HTML, there is no mechanism to deal with mouse movements.  But with CSS, the pseudo-class </a:t>
            </a:r>
            <a:r>
              <a:rPr lang="en-US" altLang="en-US" sz="1400" dirty="0">
                <a:solidFill>
                  <a:schemeClr val="bg1"/>
                </a:solidFill>
                <a:latin typeface="Courier New" panose="02070309020205020404" pitchFamily="49" charset="0"/>
              </a:rPr>
              <a:t>:hover</a:t>
            </a:r>
            <a:r>
              <a:rPr lang="en-US" altLang="en-US" sz="1400" dirty="0">
                <a:solidFill>
                  <a:schemeClr val="bg1"/>
                </a:solidFill>
              </a:rPr>
              <a:t> can be used to change the style of a link.  In this example, </a:t>
            </a:r>
            <a:r>
              <a:rPr lang="en-US" altLang="en-US" sz="1400" dirty="0">
                <a:solidFill>
                  <a:schemeClr val="bg1"/>
                </a:solidFill>
                <a:latin typeface="Courier New" panose="02070309020205020404" pitchFamily="49" charset="0"/>
              </a:rPr>
              <a:t>a:hover</a:t>
            </a:r>
            <a:r>
              <a:rPr lang="en-US" altLang="en-US" sz="1400" dirty="0">
                <a:solidFill>
                  <a:schemeClr val="bg1"/>
                </a:solidFill>
              </a:rPr>
              <a:t> is used to change the link color to red and the underlining to disappear whenever a mouse hovers over links:</a:t>
            </a:r>
            <a:br>
              <a:rPr lang="en-US" altLang="en-US" sz="1400" dirty="0">
                <a:solidFill>
                  <a:schemeClr val="bg1"/>
                </a:solidFill>
              </a:rPr>
            </a:br>
            <a:r>
              <a:rPr lang="en-US" altLang="en-US" sz="1400" dirty="0">
                <a:solidFill>
                  <a:schemeClr val="bg1"/>
                </a:solidFill>
              </a:rPr>
              <a:t>  </a:t>
            </a:r>
            <a:r>
              <a:rPr lang="en-US" altLang="en-US" sz="1400" dirty="0">
                <a:solidFill>
                  <a:schemeClr val="bg1"/>
                </a:solidFill>
                <a:latin typeface="Courier New" panose="02070309020205020404" pitchFamily="49" charset="0"/>
              </a:rPr>
              <a:t>a:hover {color: #ff0000; text-decoration: none;)</a:t>
            </a:r>
            <a:br>
              <a:rPr lang="en-US" altLang="en-US" sz="1400" dirty="0">
                <a:solidFill>
                  <a:schemeClr val="bg1"/>
                </a:solidFill>
                <a:latin typeface="Courier New" panose="02070309020205020404" pitchFamily="49" charset="0"/>
              </a:rPr>
            </a:br>
            <a:endParaRPr lang="en-US" altLang="en-US" sz="1400" dirty="0">
              <a:solidFill>
                <a:schemeClr val="bg1"/>
              </a:solidFill>
            </a:endParaRPr>
          </a:p>
          <a:p>
            <a:pPr>
              <a:lnSpc>
                <a:spcPct val="90000"/>
              </a:lnSpc>
            </a:pPr>
            <a:r>
              <a:rPr lang="en-US" altLang="en-US" sz="1400" dirty="0">
                <a:solidFill>
                  <a:schemeClr val="bg1"/>
                </a:solidFill>
              </a:rPr>
              <a:t>To change the style of links, use the pseudo-class </a:t>
            </a:r>
            <a:r>
              <a:rPr lang="en-US" altLang="en-US" sz="1400" dirty="0">
                <a:solidFill>
                  <a:schemeClr val="bg1"/>
                </a:solidFill>
                <a:latin typeface="Courier New" panose="02070309020205020404" pitchFamily="49" charset="0"/>
              </a:rPr>
              <a:t>:link</a:t>
            </a:r>
            <a:r>
              <a:rPr lang="en-US" altLang="en-US" sz="1400" dirty="0">
                <a:solidFill>
                  <a:schemeClr val="bg1"/>
                </a:solidFill>
              </a:rPr>
              <a:t> </a:t>
            </a:r>
            <a:br>
              <a:rPr lang="en-US" altLang="en-US" sz="1400" dirty="0">
                <a:solidFill>
                  <a:schemeClr val="bg1"/>
                </a:solidFill>
              </a:rPr>
            </a:br>
            <a:r>
              <a:rPr lang="en-US" altLang="en-US" sz="1400" dirty="0">
                <a:solidFill>
                  <a:schemeClr val="bg1"/>
                </a:solidFill>
              </a:rPr>
              <a:t>To change the style of visited links, use the pseudo-class </a:t>
            </a:r>
            <a:r>
              <a:rPr lang="en-US" altLang="en-US" sz="1400" dirty="0">
                <a:solidFill>
                  <a:schemeClr val="bg1"/>
                </a:solidFill>
                <a:latin typeface="Courier New" panose="02070309020205020404" pitchFamily="49" charset="0"/>
              </a:rPr>
              <a:t>:visited</a:t>
            </a:r>
            <a:endParaRPr lang="en-US" altLang="en-US" sz="1400" dirty="0">
              <a:solidFill>
                <a:schemeClr val="bg1"/>
              </a:solidFill>
            </a:endParaRPr>
          </a:p>
          <a:p>
            <a:pPr lvl="1">
              <a:lnSpc>
                <a:spcPct val="90000"/>
              </a:lnSpc>
              <a:buFont typeface="Times" panose="02020603050405020304" pitchFamily="18" charset="0"/>
              <a:buNone/>
            </a:pPr>
            <a:r>
              <a:rPr lang="en-US" altLang="en-US" sz="1400" dirty="0">
                <a:solidFill>
                  <a:schemeClr val="bg1"/>
                </a:solidFill>
                <a:latin typeface="Courier New" panose="02070309020205020404" pitchFamily="49" charset="0"/>
              </a:rPr>
              <a:t>a:link {color: #00f; font-weight: bold;)</a:t>
            </a:r>
          </a:p>
          <a:p>
            <a:pPr lvl="1">
              <a:lnSpc>
                <a:spcPct val="90000"/>
              </a:lnSpc>
              <a:buFont typeface="Times" panose="02020603050405020304" pitchFamily="18" charset="0"/>
              <a:buNone/>
            </a:pPr>
            <a:r>
              <a:rPr lang="en-US" altLang="en-US" sz="1400" dirty="0">
                <a:solidFill>
                  <a:schemeClr val="bg1"/>
                </a:solidFill>
                <a:latin typeface="Courier New" panose="02070309020205020404" pitchFamily="49" charset="0"/>
              </a:rPr>
              <a:t>a:visited {color: purple; border: groove;}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150A89C-5B04-492C-933C-95E8206B7E9F}"/>
              </a:ext>
            </a:extLst>
          </p:cNvPr>
          <p:cNvSpPr>
            <a:spLocks noGrp="1"/>
          </p:cNvSpPr>
          <p:nvPr>
            <p:ph type="dt" sz="half" idx="10"/>
          </p:nvPr>
        </p:nvSpPr>
        <p:spPr/>
        <p:txBody>
          <a:bodyPr/>
          <a:lstStyle/>
          <a:p>
            <a:fld id="{4FBB7703-9B55-424C-A816-F4934C11E17D}"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08590298-6D4D-4566-A932-BC6241A2F48B}"/>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235CBD31-D278-406E-BCD7-2D4D7B7D5186}"/>
              </a:ext>
            </a:extLst>
          </p:cNvPr>
          <p:cNvSpPr>
            <a:spLocks noGrp="1"/>
          </p:cNvSpPr>
          <p:nvPr>
            <p:ph type="sldNum" sz="quarter" idx="12"/>
          </p:nvPr>
        </p:nvSpPr>
        <p:spPr/>
        <p:txBody>
          <a:bodyPr/>
          <a:lstStyle/>
          <a:p>
            <a:r>
              <a:rPr lang="en-US" altLang="en-US"/>
              <a:t>slide </a:t>
            </a:r>
            <a:fld id="{B7E17A8A-8526-4A95-BAD7-4F4EB970A3F7}" type="slidenum">
              <a:rPr lang="en-US" altLang="en-US"/>
              <a:pPr/>
              <a:t>54</a:t>
            </a:fld>
            <a:endParaRPr lang="en-US" altLang="en-US" sz="1050">
              <a:solidFill>
                <a:schemeClr val="tx1"/>
              </a:solidFill>
              <a:latin typeface="Arial" panose="020B0604020202020204" pitchFamily="34" charset="0"/>
            </a:endParaRPr>
          </a:p>
        </p:txBody>
      </p:sp>
      <p:sp>
        <p:nvSpPr>
          <p:cNvPr id="45058" name="Rectangle 2">
            <a:extLst>
              <a:ext uri="{FF2B5EF4-FFF2-40B4-BE49-F238E27FC236}">
                <a16:creationId xmlns:a16="http://schemas.microsoft.com/office/drawing/2014/main" id="{0B553ABE-44E7-45F6-B01A-E6F5CE8A0BB3}"/>
              </a:ext>
            </a:extLst>
          </p:cNvPr>
          <p:cNvSpPr>
            <a:spLocks noGrp="1" noChangeArrowheads="1"/>
          </p:cNvSpPr>
          <p:nvPr>
            <p:ph type="title"/>
          </p:nvPr>
        </p:nvSpPr>
        <p:spPr>
          <a:ln/>
        </p:spPr>
        <p:txBody>
          <a:bodyPr/>
          <a:lstStyle/>
          <a:p>
            <a:r>
              <a:rPr lang="en-US" altLang="en-US"/>
              <a:t>Positioning</a:t>
            </a:r>
          </a:p>
        </p:txBody>
      </p:sp>
      <p:sp>
        <p:nvSpPr>
          <p:cNvPr id="45059" name="Rectangle 3">
            <a:extLst>
              <a:ext uri="{FF2B5EF4-FFF2-40B4-BE49-F238E27FC236}">
                <a16:creationId xmlns:a16="http://schemas.microsoft.com/office/drawing/2014/main" id="{A8667038-4549-42D3-9D88-BC13566BA5A3}"/>
              </a:ext>
            </a:extLst>
          </p:cNvPr>
          <p:cNvSpPr>
            <a:spLocks noGrp="1" noChangeArrowheads="1"/>
          </p:cNvSpPr>
          <p:nvPr>
            <p:ph type="body" idx="1"/>
          </p:nvPr>
        </p:nvSpPr>
        <p:spPr>
          <a:ln/>
        </p:spPr>
        <p:txBody>
          <a:bodyPr/>
          <a:lstStyle/>
          <a:p>
            <a:r>
              <a:rPr lang="en-US" altLang="en-US" sz="1600" dirty="0">
                <a:solidFill>
                  <a:schemeClr val="bg1"/>
                </a:solidFill>
              </a:rPr>
              <a:t>Using CSS, you can place elements exactly on a page using a technique called “positioning.”  Positioning is determined by an X axis and Y axis.  To specify a specific point on the screen, you can use the X and Y coordinate for that point.</a:t>
            </a:r>
          </a:p>
          <a:p>
            <a:r>
              <a:rPr lang="en-US" altLang="en-US" sz="1600" dirty="0">
                <a:solidFill>
                  <a:schemeClr val="bg1"/>
                </a:solidFill>
              </a:rPr>
              <a:t>There are several ways to specify position in CSS:  </a:t>
            </a:r>
            <a:r>
              <a:rPr lang="en-US" altLang="en-US" sz="1600" i="1" dirty="0">
                <a:solidFill>
                  <a:schemeClr val="bg1"/>
                </a:solidFill>
              </a:rPr>
              <a:t>absolute</a:t>
            </a:r>
            <a:r>
              <a:rPr lang="en-US" altLang="en-US" sz="1600" dirty="0">
                <a:solidFill>
                  <a:schemeClr val="bg1"/>
                </a:solidFill>
              </a:rPr>
              <a:t>, </a:t>
            </a:r>
            <a:r>
              <a:rPr lang="en-US" altLang="en-US" sz="1600" i="1" dirty="0">
                <a:solidFill>
                  <a:schemeClr val="bg1"/>
                </a:solidFill>
              </a:rPr>
              <a:t>relative</a:t>
            </a:r>
            <a:r>
              <a:rPr lang="en-US" altLang="en-US" sz="1600" dirty="0">
                <a:solidFill>
                  <a:schemeClr val="bg1"/>
                </a:solidFill>
              </a:rPr>
              <a:t>, </a:t>
            </a:r>
            <a:r>
              <a:rPr lang="en-US" altLang="en-US" sz="1600" i="1" dirty="0">
                <a:solidFill>
                  <a:schemeClr val="bg1"/>
                </a:solidFill>
              </a:rPr>
              <a:t>fixed</a:t>
            </a:r>
            <a:r>
              <a:rPr lang="en-US" altLang="en-US" sz="1600" dirty="0">
                <a:solidFill>
                  <a:schemeClr val="bg1"/>
                </a:solidFill>
              </a:rPr>
              <a:t>, </a:t>
            </a:r>
            <a:r>
              <a:rPr lang="en-US" altLang="en-US" sz="1600" i="1" dirty="0">
                <a:solidFill>
                  <a:schemeClr val="bg1"/>
                </a:solidFill>
              </a:rPr>
              <a:t>inherit</a:t>
            </a:r>
            <a:r>
              <a:rPr lang="en-US" altLang="en-US" sz="1600" dirty="0">
                <a:solidFill>
                  <a:schemeClr val="bg1"/>
                </a:solidFill>
              </a:rPr>
              <a:t>, and </a:t>
            </a:r>
            <a:r>
              <a:rPr lang="en-US" altLang="en-US" sz="1600" i="1" dirty="0">
                <a:solidFill>
                  <a:schemeClr val="bg1"/>
                </a:solidFill>
              </a:rPr>
              <a:t>static</a:t>
            </a:r>
            <a:r>
              <a:rPr lang="en-US" altLang="en-US" sz="1600" dirty="0">
                <a:solidFill>
                  <a:schemeClr val="bg1"/>
                </a:solidFill>
              </a:rPr>
              <a:t>.  </a:t>
            </a:r>
          </a:p>
          <a:p>
            <a:r>
              <a:rPr lang="en-US" altLang="en-US" sz="1600" dirty="0">
                <a:solidFill>
                  <a:schemeClr val="bg1"/>
                </a:solidFill>
              </a:rPr>
              <a:t>The three most often used are </a:t>
            </a:r>
            <a:r>
              <a:rPr lang="en-US" altLang="en-US" sz="1600" i="1" dirty="0">
                <a:solidFill>
                  <a:schemeClr val="bg1"/>
                </a:solidFill>
              </a:rPr>
              <a:t>absolute</a:t>
            </a:r>
            <a:r>
              <a:rPr lang="en-US" altLang="en-US" sz="1600" dirty="0">
                <a:solidFill>
                  <a:schemeClr val="bg1"/>
                </a:solidFill>
              </a:rPr>
              <a:t>, </a:t>
            </a:r>
            <a:r>
              <a:rPr lang="en-US" altLang="en-US" sz="1600" i="1" dirty="0">
                <a:solidFill>
                  <a:schemeClr val="bg1"/>
                </a:solidFill>
              </a:rPr>
              <a:t>relative</a:t>
            </a:r>
            <a:r>
              <a:rPr lang="en-US" altLang="en-US" sz="1600" dirty="0">
                <a:solidFill>
                  <a:schemeClr val="bg1"/>
                </a:solidFill>
              </a:rPr>
              <a:t>, and </a:t>
            </a:r>
            <a:r>
              <a:rPr lang="en-US" altLang="en-US" sz="1600" i="1" dirty="0">
                <a:solidFill>
                  <a:schemeClr val="bg1"/>
                </a:solidFill>
              </a:rPr>
              <a:t>fixed</a:t>
            </a:r>
            <a:r>
              <a:rPr lang="en-US" altLang="en-US" sz="1600" dirty="0">
                <a:solidFill>
                  <a:schemeClr val="bg1"/>
                </a:solidFill>
              </a:rPr>
              <a:t>.</a:t>
            </a:r>
          </a:p>
          <a:p>
            <a:r>
              <a:rPr lang="en-US" altLang="en-US" sz="1600" i="1" dirty="0">
                <a:solidFill>
                  <a:schemeClr val="bg1"/>
                </a:solidFill>
              </a:rPr>
              <a:t>Internet Explorer 6</a:t>
            </a:r>
            <a:r>
              <a:rPr lang="en-US" altLang="en-US" sz="1600" dirty="0">
                <a:solidFill>
                  <a:schemeClr val="bg1"/>
                </a:solidFill>
              </a:rPr>
              <a:t> only recognizes </a:t>
            </a:r>
            <a:r>
              <a:rPr lang="en-US" altLang="en-US" sz="1600" i="1" dirty="0">
                <a:solidFill>
                  <a:schemeClr val="bg1"/>
                </a:solidFill>
              </a:rPr>
              <a:t>absolute</a:t>
            </a:r>
            <a:r>
              <a:rPr lang="en-US" altLang="en-US" sz="1600" dirty="0">
                <a:solidFill>
                  <a:schemeClr val="bg1"/>
                </a:solidFill>
              </a:rPr>
              <a:t> and </a:t>
            </a:r>
            <a:r>
              <a:rPr lang="en-US" altLang="en-US" sz="1600" i="1" dirty="0">
                <a:solidFill>
                  <a:schemeClr val="bg1"/>
                </a:solidFill>
              </a:rPr>
              <a:t>relative</a:t>
            </a:r>
            <a:r>
              <a:rPr lang="en-US" altLang="en-US" sz="1600" dirty="0">
                <a:solidFill>
                  <a:schemeClr val="bg1"/>
                </a:solidFill>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E7FA3E-E37C-4885-9153-9B39A486AF54}"/>
              </a:ext>
            </a:extLst>
          </p:cNvPr>
          <p:cNvSpPr>
            <a:spLocks noGrp="1"/>
          </p:cNvSpPr>
          <p:nvPr>
            <p:ph type="dt" sz="half" idx="10"/>
          </p:nvPr>
        </p:nvSpPr>
        <p:spPr/>
        <p:txBody>
          <a:bodyPr/>
          <a:lstStyle/>
          <a:p>
            <a:fld id="{5D41BB85-43AF-4FC1-BABD-2EFE24D63596}"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45514D3A-E3F2-409E-8893-632853559625}"/>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8BB1BDC3-1985-4276-94ED-19AD72868386}"/>
              </a:ext>
            </a:extLst>
          </p:cNvPr>
          <p:cNvSpPr>
            <a:spLocks noGrp="1"/>
          </p:cNvSpPr>
          <p:nvPr>
            <p:ph type="sldNum" sz="quarter" idx="12"/>
          </p:nvPr>
        </p:nvSpPr>
        <p:spPr/>
        <p:txBody>
          <a:bodyPr/>
          <a:lstStyle/>
          <a:p>
            <a:r>
              <a:rPr lang="en-US" altLang="en-US"/>
              <a:t>slide </a:t>
            </a:r>
            <a:fld id="{D0574165-9829-47AB-99F9-3885A8B26A63}" type="slidenum">
              <a:rPr lang="en-US" altLang="en-US"/>
              <a:pPr/>
              <a:t>55</a:t>
            </a:fld>
            <a:endParaRPr lang="en-US" altLang="en-US" sz="1050">
              <a:solidFill>
                <a:schemeClr val="tx1"/>
              </a:solidFill>
              <a:latin typeface="Arial" panose="020B0604020202020204" pitchFamily="34" charset="0"/>
            </a:endParaRPr>
          </a:p>
        </p:txBody>
      </p:sp>
      <p:sp>
        <p:nvSpPr>
          <p:cNvPr id="67586" name="Rectangle 2">
            <a:extLst>
              <a:ext uri="{FF2B5EF4-FFF2-40B4-BE49-F238E27FC236}">
                <a16:creationId xmlns:a16="http://schemas.microsoft.com/office/drawing/2014/main" id="{7E329C09-F497-405C-A087-1DA8F8FB54A1}"/>
              </a:ext>
            </a:extLst>
          </p:cNvPr>
          <p:cNvSpPr>
            <a:spLocks noGrp="1" noChangeArrowheads="1"/>
          </p:cNvSpPr>
          <p:nvPr>
            <p:ph type="title"/>
          </p:nvPr>
        </p:nvSpPr>
        <p:spPr>
          <a:ln/>
        </p:spPr>
        <p:txBody>
          <a:bodyPr/>
          <a:lstStyle/>
          <a:p>
            <a:r>
              <a:rPr lang="en-US" altLang="en-US" sz="1800"/>
              <a:t>Absolute, Relative, Fixed, Inherit, and Static Positioning</a:t>
            </a:r>
          </a:p>
        </p:txBody>
      </p:sp>
      <p:sp>
        <p:nvSpPr>
          <p:cNvPr id="67587" name="Rectangle 3">
            <a:extLst>
              <a:ext uri="{FF2B5EF4-FFF2-40B4-BE49-F238E27FC236}">
                <a16:creationId xmlns:a16="http://schemas.microsoft.com/office/drawing/2014/main" id="{57FCD100-3D6E-451F-9E4D-7A9328EF9C69}"/>
              </a:ext>
            </a:extLst>
          </p:cNvPr>
          <p:cNvSpPr>
            <a:spLocks noGrp="1" noChangeArrowheads="1"/>
          </p:cNvSpPr>
          <p:nvPr>
            <p:ph type="body" idx="1"/>
          </p:nvPr>
        </p:nvSpPr>
        <p:spPr>
          <a:ln/>
        </p:spPr>
        <p:txBody>
          <a:bodyPr/>
          <a:lstStyle/>
          <a:p>
            <a:pPr>
              <a:lnSpc>
                <a:spcPct val="80000"/>
              </a:lnSpc>
              <a:spcAft>
                <a:spcPct val="30000"/>
              </a:spcAft>
            </a:pPr>
            <a:r>
              <a:rPr lang="en-US" altLang="en-US" sz="1400" i="1" dirty="0">
                <a:solidFill>
                  <a:schemeClr val="bg1"/>
                </a:solidFill>
              </a:rPr>
              <a:t>Absolute positioning</a:t>
            </a:r>
            <a:r>
              <a:rPr lang="en-US" altLang="en-US" sz="1400" dirty="0">
                <a:solidFill>
                  <a:schemeClr val="bg1"/>
                </a:solidFill>
              </a:rPr>
              <a:t> defines the position of a given bounding box from the top and left side margins of the web page.   This not only allows objects to be placed in an exact location, it also allows objects to be placed one on top of another.  </a:t>
            </a:r>
          </a:p>
          <a:p>
            <a:pPr>
              <a:lnSpc>
                <a:spcPct val="80000"/>
              </a:lnSpc>
              <a:spcAft>
                <a:spcPct val="30000"/>
              </a:spcAft>
            </a:pPr>
            <a:r>
              <a:rPr lang="en-US" altLang="en-US" sz="1400" i="1" dirty="0">
                <a:solidFill>
                  <a:schemeClr val="bg1"/>
                </a:solidFill>
              </a:rPr>
              <a:t>Relative positioning</a:t>
            </a:r>
            <a:r>
              <a:rPr lang="en-US" altLang="en-US" sz="1400" dirty="0">
                <a:solidFill>
                  <a:schemeClr val="bg1"/>
                </a:solidFill>
              </a:rPr>
              <a:t> defines the positioning in such a way that elements are offset from the previous element in the HTML code.  This allows objects to be placed in relation to one another.</a:t>
            </a:r>
          </a:p>
          <a:p>
            <a:pPr>
              <a:lnSpc>
                <a:spcPct val="80000"/>
              </a:lnSpc>
              <a:spcAft>
                <a:spcPct val="30000"/>
              </a:spcAft>
            </a:pPr>
            <a:r>
              <a:rPr lang="en-US" altLang="en-US" sz="1400" i="1" dirty="0">
                <a:solidFill>
                  <a:schemeClr val="bg1"/>
                </a:solidFill>
              </a:rPr>
              <a:t>Fixed positioning</a:t>
            </a:r>
            <a:r>
              <a:rPr lang="en-US" altLang="en-US" sz="1400" dirty="0">
                <a:solidFill>
                  <a:schemeClr val="bg1"/>
                </a:solidFill>
              </a:rPr>
              <a:t> defines the position of a given box relative to the window and remains in its specified location even as the content scrolls underneath it.  This value does not work in Internet Explorer 6 or earlier.  In IE 7, the browser must be in “standards-compliance mode”.</a:t>
            </a:r>
          </a:p>
          <a:p>
            <a:pPr>
              <a:lnSpc>
                <a:spcPct val="80000"/>
              </a:lnSpc>
              <a:spcAft>
                <a:spcPct val="30000"/>
              </a:spcAft>
            </a:pPr>
            <a:r>
              <a:rPr lang="en-US" altLang="en-US" sz="1400" i="1" dirty="0">
                <a:solidFill>
                  <a:schemeClr val="bg1"/>
                </a:solidFill>
              </a:rPr>
              <a:t>Inherit positioning</a:t>
            </a:r>
            <a:r>
              <a:rPr lang="en-US" altLang="en-US" sz="1400" dirty="0">
                <a:solidFill>
                  <a:schemeClr val="bg1"/>
                </a:solidFill>
              </a:rPr>
              <a:t> explicitly sets the value to that of the parent (if the parent is </a:t>
            </a:r>
            <a:r>
              <a:rPr lang="en-US" altLang="en-US" sz="1400" i="1" dirty="0" err="1">
                <a:solidFill>
                  <a:schemeClr val="bg1"/>
                </a:solidFill>
              </a:rPr>
              <a:t>position:absolute</a:t>
            </a:r>
            <a:r>
              <a:rPr lang="en-US" altLang="en-US" sz="1400" dirty="0">
                <a:solidFill>
                  <a:schemeClr val="bg1"/>
                </a:solidFill>
              </a:rPr>
              <a:t>, the child will be </a:t>
            </a:r>
            <a:r>
              <a:rPr lang="en-US" altLang="en-US" sz="1400" i="1" dirty="0" err="1">
                <a:solidFill>
                  <a:schemeClr val="bg1"/>
                </a:solidFill>
              </a:rPr>
              <a:t>position:absolute</a:t>
            </a:r>
            <a:r>
              <a:rPr lang="en-US" altLang="en-US" sz="1400" dirty="0">
                <a:solidFill>
                  <a:schemeClr val="bg1"/>
                </a:solidFill>
              </a:rPr>
              <a:t>; if the parent is </a:t>
            </a:r>
            <a:r>
              <a:rPr lang="en-US" altLang="en-US" sz="1400" i="1" dirty="0" err="1">
                <a:solidFill>
                  <a:schemeClr val="bg1"/>
                </a:solidFill>
              </a:rPr>
              <a:t>position:fixed</a:t>
            </a:r>
            <a:r>
              <a:rPr lang="en-US" altLang="en-US" sz="1400" dirty="0">
                <a:solidFill>
                  <a:schemeClr val="bg1"/>
                </a:solidFill>
              </a:rPr>
              <a:t>, the child will be </a:t>
            </a:r>
            <a:r>
              <a:rPr lang="en-US" altLang="en-US" sz="1400" i="1" dirty="0" err="1">
                <a:solidFill>
                  <a:schemeClr val="bg1"/>
                </a:solidFill>
              </a:rPr>
              <a:t>position:fixed</a:t>
            </a:r>
            <a:r>
              <a:rPr lang="en-US" altLang="en-US" sz="1400" dirty="0">
                <a:solidFill>
                  <a:schemeClr val="bg1"/>
                </a:solidFill>
              </a:rPr>
              <a:t>).</a:t>
            </a:r>
          </a:p>
          <a:p>
            <a:pPr>
              <a:lnSpc>
                <a:spcPct val="80000"/>
              </a:lnSpc>
              <a:spcAft>
                <a:spcPct val="30000"/>
              </a:spcAft>
            </a:pPr>
            <a:r>
              <a:rPr lang="en-US" altLang="en-US" sz="1400" i="1" dirty="0">
                <a:solidFill>
                  <a:schemeClr val="bg1"/>
                </a:solidFill>
              </a:rPr>
              <a:t>Static positioning</a:t>
            </a:r>
            <a:r>
              <a:rPr lang="en-US" altLang="en-US" sz="1400" dirty="0">
                <a:solidFill>
                  <a:schemeClr val="bg1"/>
                </a:solidFill>
              </a:rPr>
              <a:t> is the default.  It defines the position of a given box essentially as an </a:t>
            </a:r>
            <a:r>
              <a:rPr lang="en-US" altLang="en-US" sz="1400" dirty="0" err="1">
                <a:solidFill>
                  <a:schemeClr val="bg1"/>
                </a:solidFill>
              </a:rPr>
              <a:t>unpositioned</a:t>
            </a:r>
            <a:r>
              <a:rPr lang="en-US" altLang="en-US" sz="1400" dirty="0">
                <a:solidFill>
                  <a:schemeClr val="bg1"/>
                </a:solidFill>
              </a:rPr>
              <a:t> element – it flows in the normal rendering sequence of the web page.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AF0226AA-859C-429A-AA3F-47929313A1B0}"/>
              </a:ext>
            </a:extLst>
          </p:cNvPr>
          <p:cNvSpPr>
            <a:spLocks noGrp="1"/>
          </p:cNvSpPr>
          <p:nvPr>
            <p:ph type="dt" sz="half" idx="10"/>
          </p:nvPr>
        </p:nvSpPr>
        <p:spPr/>
        <p:txBody>
          <a:bodyPr/>
          <a:lstStyle/>
          <a:p>
            <a:fld id="{6BEBE96A-A193-4BAE-BAAB-7D2AA1A86957}" type="datetime1">
              <a:rPr lang="en-US" altLang="en-US"/>
              <a:pPr/>
              <a:t>4/1/2024</a:t>
            </a:fld>
            <a:endParaRPr lang="en-US" altLang="en-US">
              <a:solidFill>
                <a:schemeClr val="tx1"/>
              </a:solidFill>
            </a:endParaRPr>
          </a:p>
        </p:txBody>
      </p:sp>
      <p:sp>
        <p:nvSpPr>
          <p:cNvPr id="8" name="Footer Placeholder 4">
            <a:extLst>
              <a:ext uri="{FF2B5EF4-FFF2-40B4-BE49-F238E27FC236}">
                <a16:creationId xmlns:a16="http://schemas.microsoft.com/office/drawing/2014/main" id="{4461277C-F8A1-4E64-834E-29F569158550}"/>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9" name="Slide Number Placeholder 5">
            <a:extLst>
              <a:ext uri="{FF2B5EF4-FFF2-40B4-BE49-F238E27FC236}">
                <a16:creationId xmlns:a16="http://schemas.microsoft.com/office/drawing/2014/main" id="{BAE874EF-4E63-4FEF-B76B-B68A4882BA03}"/>
              </a:ext>
            </a:extLst>
          </p:cNvPr>
          <p:cNvSpPr>
            <a:spLocks noGrp="1"/>
          </p:cNvSpPr>
          <p:nvPr>
            <p:ph type="sldNum" sz="quarter" idx="12"/>
          </p:nvPr>
        </p:nvSpPr>
        <p:spPr/>
        <p:txBody>
          <a:bodyPr/>
          <a:lstStyle/>
          <a:p>
            <a:r>
              <a:rPr lang="en-US" altLang="en-US"/>
              <a:t>slide </a:t>
            </a:r>
            <a:fld id="{46A2A99D-38A0-4E07-A1A7-04B0CDDEFF48}" type="slidenum">
              <a:rPr lang="en-US" altLang="en-US"/>
              <a:pPr/>
              <a:t>56</a:t>
            </a:fld>
            <a:endParaRPr lang="en-US" altLang="en-US" sz="1050">
              <a:solidFill>
                <a:schemeClr val="tx1"/>
              </a:solidFill>
              <a:latin typeface="Arial" panose="020B0604020202020204" pitchFamily="34" charset="0"/>
            </a:endParaRPr>
          </a:p>
        </p:txBody>
      </p:sp>
      <p:sp>
        <p:nvSpPr>
          <p:cNvPr id="46082" name="Rectangle 2">
            <a:extLst>
              <a:ext uri="{FF2B5EF4-FFF2-40B4-BE49-F238E27FC236}">
                <a16:creationId xmlns:a16="http://schemas.microsoft.com/office/drawing/2014/main" id="{26AA26C6-26EF-4947-ABE0-171832E2CE6A}"/>
              </a:ext>
            </a:extLst>
          </p:cNvPr>
          <p:cNvSpPr>
            <a:spLocks noGrp="1" noChangeArrowheads="1"/>
          </p:cNvSpPr>
          <p:nvPr>
            <p:ph type="title"/>
          </p:nvPr>
        </p:nvSpPr>
        <p:spPr>
          <a:ln/>
        </p:spPr>
        <p:txBody>
          <a:bodyPr/>
          <a:lstStyle/>
          <a:p>
            <a:r>
              <a:rPr lang="en-US" altLang="en-US"/>
              <a:t>Absolute Positioning Example</a:t>
            </a:r>
          </a:p>
        </p:txBody>
      </p:sp>
      <p:sp>
        <p:nvSpPr>
          <p:cNvPr id="46083" name="Rectangle 3">
            <a:extLst>
              <a:ext uri="{FF2B5EF4-FFF2-40B4-BE49-F238E27FC236}">
                <a16:creationId xmlns:a16="http://schemas.microsoft.com/office/drawing/2014/main" id="{93BE2834-96EC-4381-AC7C-3F8A76E080D3}"/>
              </a:ext>
            </a:extLst>
          </p:cNvPr>
          <p:cNvSpPr>
            <a:spLocks noGrp="1" noChangeArrowheads="1"/>
          </p:cNvSpPr>
          <p:nvPr>
            <p:ph type="body" idx="1"/>
          </p:nvPr>
        </p:nvSpPr>
        <p:spPr>
          <a:ln/>
        </p:spPr>
        <p:txBody>
          <a:bodyPr/>
          <a:lstStyle/>
          <a:p>
            <a:endParaRPr lang="en-US" altLang="en-US"/>
          </a:p>
          <a:p>
            <a:endParaRPr lang="en-US" altLang="en-US"/>
          </a:p>
        </p:txBody>
      </p:sp>
      <p:pic>
        <p:nvPicPr>
          <p:cNvPr id="46086" name="Picture 6">
            <a:extLst>
              <a:ext uri="{FF2B5EF4-FFF2-40B4-BE49-F238E27FC236}">
                <a16:creationId xmlns:a16="http://schemas.microsoft.com/office/drawing/2014/main" id="{2A0E4FD9-25CD-4E3C-AF9C-61D73D447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49" y="1497861"/>
            <a:ext cx="2624138" cy="3429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7" name="Picture 7">
            <a:extLst>
              <a:ext uri="{FF2B5EF4-FFF2-40B4-BE49-F238E27FC236}">
                <a16:creationId xmlns:a16="http://schemas.microsoft.com/office/drawing/2014/main" id="{4C8DD296-A25A-49A5-AC6F-630249A6A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115" y="1507164"/>
            <a:ext cx="2688431" cy="3429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8" name="AutoShape 8">
            <a:extLst>
              <a:ext uri="{FF2B5EF4-FFF2-40B4-BE49-F238E27FC236}">
                <a16:creationId xmlns:a16="http://schemas.microsoft.com/office/drawing/2014/main" id="{5A934CB1-FF44-4690-BAF3-53D5E46DFF99}"/>
              </a:ext>
            </a:extLst>
          </p:cNvPr>
          <p:cNvSpPr>
            <a:spLocks noChangeArrowheads="1"/>
          </p:cNvSpPr>
          <p:nvPr/>
        </p:nvSpPr>
        <p:spPr bwMode="auto">
          <a:xfrm>
            <a:off x="4229100" y="2857501"/>
            <a:ext cx="409575" cy="135731"/>
          </a:xfrm>
          <a:prstGeom prst="rightArrow">
            <a:avLst>
              <a:gd name="adj1" fmla="val 50000"/>
              <a:gd name="adj2" fmla="val 7543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54C8AF13-BAB5-4466-BE7A-DF12C21233EC}"/>
              </a:ext>
            </a:extLst>
          </p:cNvPr>
          <p:cNvSpPr>
            <a:spLocks noGrp="1"/>
          </p:cNvSpPr>
          <p:nvPr>
            <p:ph type="dt" sz="half" idx="10"/>
          </p:nvPr>
        </p:nvSpPr>
        <p:spPr/>
        <p:txBody>
          <a:bodyPr/>
          <a:lstStyle/>
          <a:p>
            <a:fld id="{D72259CB-6FCE-495E-BCDA-BF8F1540F5B9}" type="datetime1">
              <a:rPr lang="en-US" altLang="en-US"/>
              <a:pPr/>
              <a:t>4/1/2024</a:t>
            </a:fld>
            <a:endParaRPr lang="en-US" altLang="en-US">
              <a:solidFill>
                <a:schemeClr val="tx1"/>
              </a:solidFill>
            </a:endParaRPr>
          </a:p>
        </p:txBody>
      </p:sp>
      <p:sp>
        <p:nvSpPr>
          <p:cNvPr id="8" name="Footer Placeholder 4">
            <a:extLst>
              <a:ext uri="{FF2B5EF4-FFF2-40B4-BE49-F238E27FC236}">
                <a16:creationId xmlns:a16="http://schemas.microsoft.com/office/drawing/2014/main" id="{C1B5401B-455E-425E-97D5-4942F17EFA0A}"/>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9" name="Slide Number Placeholder 5">
            <a:extLst>
              <a:ext uri="{FF2B5EF4-FFF2-40B4-BE49-F238E27FC236}">
                <a16:creationId xmlns:a16="http://schemas.microsoft.com/office/drawing/2014/main" id="{5196918E-E1C6-485F-81F9-0295B52E790F}"/>
              </a:ext>
            </a:extLst>
          </p:cNvPr>
          <p:cNvSpPr>
            <a:spLocks noGrp="1"/>
          </p:cNvSpPr>
          <p:nvPr>
            <p:ph type="sldNum" sz="quarter" idx="12"/>
          </p:nvPr>
        </p:nvSpPr>
        <p:spPr/>
        <p:txBody>
          <a:bodyPr/>
          <a:lstStyle/>
          <a:p>
            <a:r>
              <a:rPr lang="en-US" altLang="en-US"/>
              <a:t>slide </a:t>
            </a:r>
            <a:fld id="{06F61A4D-10D8-4D1B-9D8F-2901F0E4DE22}" type="slidenum">
              <a:rPr lang="en-US" altLang="en-US"/>
              <a:pPr/>
              <a:t>57</a:t>
            </a:fld>
            <a:endParaRPr lang="en-US" altLang="en-US" sz="1050">
              <a:solidFill>
                <a:schemeClr val="tx1"/>
              </a:solidFill>
              <a:latin typeface="Arial" panose="020B0604020202020204" pitchFamily="34" charset="0"/>
            </a:endParaRPr>
          </a:p>
        </p:txBody>
      </p:sp>
      <p:sp>
        <p:nvSpPr>
          <p:cNvPr id="50178" name="Rectangle 2">
            <a:extLst>
              <a:ext uri="{FF2B5EF4-FFF2-40B4-BE49-F238E27FC236}">
                <a16:creationId xmlns:a16="http://schemas.microsoft.com/office/drawing/2014/main" id="{CCE4E2DE-1FB9-4A97-ABB6-85D3F7D7FE04}"/>
              </a:ext>
            </a:extLst>
          </p:cNvPr>
          <p:cNvSpPr>
            <a:spLocks noGrp="1" noChangeArrowheads="1"/>
          </p:cNvSpPr>
          <p:nvPr>
            <p:ph type="title"/>
          </p:nvPr>
        </p:nvSpPr>
        <p:spPr>
          <a:ln/>
        </p:spPr>
        <p:txBody>
          <a:bodyPr/>
          <a:lstStyle/>
          <a:p>
            <a:r>
              <a:rPr lang="en-US" altLang="en-US"/>
              <a:t>Relative Positioning Example</a:t>
            </a:r>
          </a:p>
        </p:txBody>
      </p:sp>
      <p:sp>
        <p:nvSpPr>
          <p:cNvPr id="50179" name="Rectangle 3">
            <a:extLst>
              <a:ext uri="{FF2B5EF4-FFF2-40B4-BE49-F238E27FC236}">
                <a16:creationId xmlns:a16="http://schemas.microsoft.com/office/drawing/2014/main" id="{16B33CD4-8DA5-4151-A32A-5BA0F7B4A917}"/>
              </a:ext>
            </a:extLst>
          </p:cNvPr>
          <p:cNvSpPr>
            <a:spLocks noGrp="1" noChangeArrowheads="1"/>
          </p:cNvSpPr>
          <p:nvPr>
            <p:ph type="body" idx="1"/>
          </p:nvPr>
        </p:nvSpPr>
        <p:spPr>
          <a:ln/>
        </p:spPr>
        <p:txBody>
          <a:bodyPr/>
          <a:lstStyle/>
          <a:p>
            <a:endParaRPr lang="en-US" altLang="en-US"/>
          </a:p>
          <a:p>
            <a:endParaRPr lang="en-US" altLang="en-US"/>
          </a:p>
        </p:txBody>
      </p:sp>
      <p:pic>
        <p:nvPicPr>
          <p:cNvPr id="50180" name="Picture 4">
            <a:extLst>
              <a:ext uri="{FF2B5EF4-FFF2-40B4-BE49-F238E27FC236}">
                <a16:creationId xmlns:a16="http://schemas.microsoft.com/office/drawing/2014/main" id="{AB04840D-5103-4CA8-93E7-B7D1B3146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750" y="1695450"/>
            <a:ext cx="3364706" cy="23276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1" name="Picture 5">
            <a:extLst>
              <a:ext uri="{FF2B5EF4-FFF2-40B4-BE49-F238E27FC236}">
                <a16:creationId xmlns:a16="http://schemas.microsoft.com/office/drawing/2014/main" id="{201EBF4B-9A18-4970-92E6-1127F1C32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37" y="1695450"/>
            <a:ext cx="2315766" cy="28146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2" name="AutoShape 6">
            <a:extLst>
              <a:ext uri="{FF2B5EF4-FFF2-40B4-BE49-F238E27FC236}">
                <a16:creationId xmlns:a16="http://schemas.microsoft.com/office/drawing/2014/main" id="{0C9231ED-2F55-48B2-A153-00A649771EF1}"/>
              </a:ext>
            </a:extLst>
          </p:cNvPr>
          <p:cNvSpPr>
            <a:spLocks noChangeArrowheads="1"/>
          </p:cNvSpPr>
          <p:nvPr/>
        </p:nvSpPr>
        <p:spPr bwMode="auto">
          <a:xfrm>
            <a:off x="3886200" y="2628901"/>
            <a:ext cx="409575" cy="135731"/>
          </a:xfrm>
          <a:prstGeom prst="rightArrow">
            <a:avLst>
              <a:gd name="adj1" fmla="val 50000"/>
              <a:gd name="adj2" fmla="val 7543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F710F96-84CB-4F17-915D-73DFF5E3F875}"/>
              </a:ext>
            </a:extLst>
          </p:cNvPr>
          <p:cNvSpPr>
            <a:spLocks noGrp="1"/>
          </p:cNvSpPr>
          <p:nvPr>
            <p:ph type="dt" sz="half" idx="10"/>
          </p:nvPr>
        </p:nvSpPr>
        <p:spPr/>
        <p:txBody>
          <a:bodyPr/>
          <a:lstStyle/>
          <a:p>
            <a:fld id="{C3704BE4-48A9-40E5-B95B-7E307B4F444D}" type="datetime1">
              <a:rPr lang="en-US" altLang="en-US"/>
              <a:pPr/>
              <a:t>4/1/2024</a:t>
            </a:fld>
            <a:endParaRPr lang="en-US" altLang="en-US">
              <a:solidFill>
                <a:schemeClr val="tx1"/>
              </a:solidFill>
            </a:endParaRPr>
          </a:p>
        </p:txBody>
      </p:sp>
      <p:sp>
        <p:nvSpPr>
          <p:cNvPr id="6" name="Footer Placeholder 5">
            <a:extLst>
              <a:ext uri="{FF2B5EF4-FFF2-40B4-BE49-F238E27FC236}">
                <a16:creationId xmlns:a16="http://schemas.microsoft.com/office/drawing/2014/main" id="{06F86FD3-C7E7-4E9D-9846-E0EDF85B3F9B}"/>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7" name="Slide Number Placeholder 6">
            <a:extLst>
              <a:ext uri="{FF2B5EF4-FFF2-40B4-BE49-F238E27FC236}">
                <a16:creationId xmlns:a16="http://schemas.microsoft.com/office/drawing/2014/main" id="{16E22BA4-6055-4A87-8E59-DBAEDB883EDD}"/>
              </a:ext>
            </a:extLst>
          </p:cNvPr>
          <p:cNvSpPr>
            <a:spLocks noGrp="1"/>
          </p:cNvSpPr>
          <p:nvPr>
            <p:ph type="sldNum" sz="quarter" idx="12"/>
          </p:nvPr>
        </p:nvSpPr>
        <p:spPr/>
        <p:txBody>
          <a:bodyPr/>
          <a:lstStyle/>
          <a:p>
            <a:r>
              <a:rPr lang="en-US" altLang="en-US"/>
              <a:t>slide </a:t>
            </a:r>
            <a:fld id="{AF0734DA-B1BA-4A30-B57E-FAE478CB9F0D}" type="slidenum">
              <a:rPr lang="en-US" altLang="en-US"/>
              <a:pPr/>
              <a:t>58</a:t>
            </a:fld>
            <a:endParaRPr lang="en-US" altLang="en-US" sz="1050">
              <a:solidFill>
                <a:schemeClr val="tx1"/>
              </a:solidFill>
              <a:latin typeface="Arial" panose="020B0604020202020204" pitchFamily="34" charset="0"/>
            </a:endParaRPr>
          </a:p>
        </p:txBody>
      </p:sp>
      <p:sp>
        <p:nvSpPr>
          <p:cNvPr id="57346" name="Rectangle 2">
            <a:extLst>
              <a:ext uri="{FF2B5EF4-FFF2-40B4-BE49-F238E27FC236}">
                <a16:creationId xmlns:a16="http://schemas.microsoft.com/office/drawing/2014/main" id="{C8E90D8B-0935-4615-A5AD-75F8B6F3FC85}"/>
              </a:ext>
            </a:extLst>
          </p:cNvPr>
          <p:cNvSpPr>
            <a:spLocks noGrp="1" noChangeArrowheads="1"/>
          </p:cNvSpPr>
          <p:nvPr>
            <p:ph type="title"/>
          </p:nvPr>
        </p:nvSpPr>
        <p:spPr>
          <a:ln/>
        </p:spPr>
        <p:txBody>
          <a:bodyPr/>
          <a:lstStyle/>
          <a:p>
            <a:r>
              <a:rPr lang="en-US" altLang="en-US"/>
              <a:t>Fixed Positioning – code view</a:t>
            </a:r>
          </a:p>
        </p:txBody>
      </p:sp>
      <p:sp>
        <p:nvSpPr>
          <p:cNvPr id="57347" name="Rectangle 3">
            <a:extLst>
              <a:ext uri="{FF2B5EF4-FFF2-40B4-BE49-F238E27FC236}">
                <a16:creationId xmlns:a16="http://schemas.microsoft.com/office/drawing/2014/main" id="{B08A61D9-F7F9-4CD7-B5D2-849C1670F008}"/>
              </a:ext>
            </a:extLst>
          </p:cNvPr>
          <p:cNvSpPr>
            <a:spLocks noGrp="1" noChangeArrowheads="1"/>
          </p:cNvSpPr>
          <p:nvPr>
            <p:ph type="body" sz="half" idx="1"/>
          </p:nvPr>
        </p:nvSpPr>
        <p:spPr>
          <a:xfrm>
            <a:off x="495400" y="1415850"/>
            <a:ext cx="3810000" cy="3543300"/>
          </a:xfrm>
          <a:ln/>
        </p:spPr>
        <p:txBody>
          <a:bodyPr/>
          <a:lstStyle/>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&lt;!DOCTYPE html PUBLIC "-//W3C//DTD XHTML 1.0 Transitional//EN" "http://www.w3.org/TR/xhtml1/DTD/xhtml1-transitional.dtd"&gt;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&lt;html </a:t>
            </a:r>
            <a:r>
              <a:rPr lang="en-US" altLang="en-US" sz="1050" dirty="0" err="1">
                <a:solidFill>
                  <a:schemeClr val="bg1"/>
                </a:solidFill>
                <a:latin typeface="Courier New" panose="02070309020205020404" pitchFamily="49" charset="0"/>
              </a:rPr>
              <a:t>xmlns</a:t>
            </a:r>
            <a:r>
              <a:rPr lang="en-US" altLang="en-US" sz="1050" dirty="0">
                <a:solidFill>
                  <a:schemeClr val="bg1"/>
                </a:solidFill>
                <a:latin typeface="Courier New" panose="02070309020205020404" pitchFamily="49" charset="0"/>
              </a:rPr>
              <a:t>="http://www.w3.org/1999/xhtml"&gt;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&lt;head&gt;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&lt;meta http-</a:t>
            </a:r>
            <a:r>
              <a:rPr lang="en-US" altLang="en-US" sz="1050" dirty="0" err="1">
                <a:solidFill>
                  <a:schemeClr val="bg1"/>
                </a:solidFill>
                <a:latin typeface="Courier New" panose="02070309020205020404" pitchFamily="49" charset="0"/>
              </a:rPr>
              <a:t>equiv</a:t>
            </a:r>
            <a:r>
              <a:rPr lang="en-US" altLang="en-US" sz="1050" dirty="0">
                <a:solidFill>
                  <a:schemeClr val="bg1"/>
                </a:solidFill>
                <a:latin typeface="Courier New" panose="02070309020205020404" pitchFamily="49" charset="0"/>
              </a:rPr>
              <a:t>="Content-Type" content="text/html; charset=iso-8859-1" /&gt;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&lt;title&gt;Untitled Document&lt;/title&gt;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&lt;style type="text/</a:t>
            </a:r>
            <a:r>
              <a:rPr lang="en-US" altLang="en-US" sz="1050" dirty="0" err="1">
                <a:solidFill>
                  <a:schemeClr val="bg1"/>
                </a:solidFill>
                <a:latin typeface="Courier New" panose="02070309020205020404" pitchFamily="49" charset="0"/>
              </a:rPr>
              <a:t>css</a:t>
            </a:r>
            <a:r>
              <a:rPr lang="en-US" altLang="en-US" sz="1050" dirty="0">
                <a:solidFill>
                  <a:schemeClr val="bg1"/>
                </a:solidFill>
                <a:latin typeface="Courier New" panose="02070309020205020404" pitchFamily="49" charset="0"/>
              </a:rPr>
              <a:t>"&gt;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#links {</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a:t>
            </a:r>
            <a:r>
              <a:rPr lang="en-US" altLang="en-US" sz="1050" dirty="0" err="1">
                <a:solidFill>
                  <a:schemeClr val="bg1"/>
                </a:solidFill>
                <a:latin typeface="Courier New" panose="02070309020205020404" pitchFamily="49" charset="0"/>
              </a:rPr>
              <a:t>position:fixed</a:t>
            </a:r>
            <a:r>
              <a:rPr lang="en-US" altLang="en-US" sz="1050" dirty="0">
                <a:solidFill>
                  <a:schemeClr val="bg1"/>
                </a:solidFill>
                <a:latin typeface="Courier New" panose="02070309020205020404" pitchFamily="49" charset="0"/>
              </a:rPr>
              <a: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a:t>
            </a:r>
            <a:r>
              <a:rPr lang="en-US" altLang="en-US" sz="1050" dirty="0" err="1">
                <a:solidFill>
                  <a:schemeClr val="bg1"/>
                </a:solidFill>
                <a:latin typeface="Courier New" panose="02070309020205020404" pitchFamily="49" charset="0"/>
              </a:rPr>
              <a:t>border:dotted</a:t>
            </a:r>
            <a:r>
              <a:rPr lang="en-US" altLang="en-US" sz="1050" dirty="0">
                <a:solidFill>
                  <a:schemeClr val="bg1"/>
                </a:solidFill>
                <a:latin typeface="Courier New" panose="02070309020205020404" pitchFamily="49" charset="0"/>
              </a:rPr>
              <a: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border-color:#000000;</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width:20%;</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height:100%;</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z-index:1;</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left: 0px;</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top: 0px;</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background-color: #FFFFCC;</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#main {</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a:t>
            </a:r>
            <a:r>
              <a:rPr lang="en-US" altLang="en-US" sz="1050" dirty="0" err="1">
                <a:solidFill>
                  <a:schemeClr val="bg1"/>
                </a:solidFill>
                <a:latin typeface="Courier New" panose="02070309020205020404" pitchFamily="49" charset="0"/>
              </a:rPr>
              <a:t>position:absolute</a:t>
            </a:r>
            <a:r>
              <a:rPr lang="en-US" altLang="en-US" sz="1050" dirty="0">
                <a:solidFill>
                  <a:schemeClr val="bg1"/>
                </a:solidFill>
                <a:latin typeface="Courier New" panose="02070309020205020404" pitchFamily="49" charset="0"/>
              </a:rPr>
              <a: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left:25%;</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top:0px;</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width:70%;</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	}</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--&gt;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&lt;/style&gt;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&lt;/head&gt;</a:t>
            </a:r>
          </a:p>
          <a:p>
            <a:pPr>
              <a:lnSpc>
                <a:spcPct val="80000"/>
              </a:lnSpc>
              <a:buFont typeface="Wingdings" panose="05000000000000000000" pitchFamily="2" charset="2"/>
              <a:buNone/>
            </a:pPr>
            <a:r>
              <a:rPr lang="en-US" altLang="en-US" sz="1050" dirty="0">
                <a:solidFill>
                  <a:schemeClr val="bg1"/>
                </a:solidFill>
                <a:latin typeface="Courier New" panose="02070309020205020404" pitchFamily="49" charset="0"/>
              </a:rPr>
              <a:t>&lt;body&gt;</a:t>
            </a:r>
          </a:p>
          <a:p>
            <a:pPr>
              <a:lnSpc>
                <a:spcPct val="80000"/>
              </a:lnSpc>
              <a:buFont typeface="Wingdings" panose="05000000000000000000" pitchFamily="2" charset="2"/>
              <a:buNone/>
            </a:pPr>
            <a:endParaRPr lang="en-US" altLang="en-US" sz="600" dirty="0">
              <a:latin typeface="Courier New" panose="02070309020205020404" pitchFamily="49" charset="0"/>
            </a:endParaRPr>
          </a:p>
        </p:txBody>
      </p:sp>
      <p:sp>
        <p:nvSpPr>
          <p:cNvPr id="57348" name="Rectangle 4">
            <a:extLst>
              <a:ext uri="{FF2B5EF4-FFF2-40B4-BE49-F238E27FC236}">
                <a16:creationId xmlns:a16="http://schemas.microsoft.com/office/drawing/2014/main" id="{F25E827D-78B3-4FD6-B3F9-E64CC75DEB66}"/>
              </a:ext>
            </a:extLst>
          </p:cNvPr>
          <p:cNvSpPr>
            <a:spLocks noGrp="1" noChangeArrowheads="1"/>
          </p:cNvSpPr>
          <p:nvPr>
            <p:ph type="body" sz="half" idx="2"/>
          </p:nvPr>
        </p:nvSpPr>
        <p:spPr>
          <a:xfrm>
            <a:off x="4680098" y="1415850"/>
            <a:ext cx="3810000" cy="3543300"/>
          </a:xfrm>
          <a:ln/>
        </p:spPr>
        <p:txBody>
          <a:bodyPr/>
          <a:lstStyle/>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&lt;div id="main"&gt;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  &lt;p&gt;Lorem ipsum dolor sit </a:t>
            </a:r>
            <a:r>
              <a:rPr lang="en-US" altLang="en-US" sz="900" dirty="0" err="1">
                <a:solidFill>
                  <a:schemeClr val="bg1"/>
                </a:solidFill>
                <a:latin typeface="Courier New" panose="02070309020205020404" pitchFamily="49" charset="0"/>
              </a:rPr>
              <a:t>amet</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consectetuer</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adipiscing</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elit</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Quisque</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ultrices</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nibh</a:t>
            </a:r>
            <a:r>
              <a:rPr lang="en-US" altLang="en-US" sz="900" dirty="0">
                <a:solidFill>
                  <a:schemeClr val="bg1"/>
                </a:solidFill>
                <a:latin typeface="Courier New" panose="02070309020205020404" pitchFamily="49" charset="0"/>
              </a:rPr>
              <a:t> ac </a:t>
            </a:r>
            <a:r>
              <a:rPr lang="en-US" altLang="en-US" sz="900" dirty="0" err="1">
                <a:solidFill>
                  <a:schemeClr val="bg1"/>
                </a:solidFill>
                <a:latin typeface="Courier New" panose="02070309020205020404" pitchFamily="49" charset="0"/>
              </a:rPr>
              <a:t>rhoncus</a:t>
            </a:r>
            <a:r>
              <a:rPr lang="en-US" altLang="en-US" sz="900" dirty="0">
                <a:solidFill>
                  <a:schemeClr val="bg1"/>
                </a:solidFill>
                <a:latin typeface="Courier New" panose="02070309020205020404" pitchFamily="49" charset="0"/>
              </a:rPr>
              <a:t> fermentum, </a:t>
            </a:r>
            <a:r>
              <a:rPr lang="en-US" altLang="en-US" sz="900" dirty="0" err="1">
                <a:solidFill>
                  <a:schemeClr val="bg1"/>
                </a:solidFill>
                <a:latin typeface="Courier New" panose="02070309020205020404" pitchFamily="49" charset="0"/>
              </a:rPr>
              <a:t>orci</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sem</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dapibus</a:t>
            </a:r>
            <a:r>
              <a:rPr lang="en-US" altLang="en-US" sz="900" dirty="0">
                <a:solidFill>
                  <a:schemeClr val="bg1"/>
                </a:solidFill>
                <a:latin typeface="Courier New" panose="02070309020205020404" pitchFamily="49" charset="0"/>
              </a:rPr>
              <a:t> nisi, sed </a:t>
            </a:r>
            <a:r>
              <a:rPr lang="en-US" altLang="en-US" sz="900" dirty="0" err="1">
                <a:solidFill>
                  <a:schemeClr val="bg1"/>
                </a:solidFill>
                <a:latin typeface="Courier New" panose="02070309020205020404" pitchFamily="49" charset="0"/>
              </a:rPr>
              <a:t>tincidunt</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lectus</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lectus</a:t>
            </a:r>
            <a:r>
              <a:rPr lang="en-US" altLang="en-US" sz="900" dirty="0">
                <a:solidFill>
                  <a:schemeClr val="bg1"/>
                </a:solidFill>
                <a:latin typeface="Courier New" panose="02070309020205020404" pitchFamily="49" charset="0"/>
              </a:rPr>
              <a:t> at   </a:t>
            </a:r>
            <a:r>
              <a:rPr lang="en-US" altLang="en-US" sz="900" dirty="0" err="1">
                <a:solidFill>
                  <a:schemeClr val="bg1"/>
                </a:solidFill>
                <a:latin typeface="Courier New" panose="02070309020205020404" pitchFamily="49" charset="0"/>
              </a:rPr>
              <a:t>augue</a:t>
            </a:r>
            <a:r>
              <a:rPr lang="en-US" altLang="en-US" sz="900" dirty="0">
                <a:solidFill>
                  <a:schemeClr val="bg1"/>
                </a:solidFill>
                <a:latin typeface="Courier New" panose="02070309020205020404" pitchFamily="49" charset="0"/>
              </a:rPr>
              <a:t>. In </a:t>
            </a:r>
            <a:r>
              <a:rPr lang="en-US" altLang="en-US" sz="900" dirty="0" err="1">
                <a:solidFill>
                  <a:schemeClr val="bg1"/>
                </a:solidFill>
                <a:latin typeface="Courier New" panose="02070309020205020404" pitchFamily="49" charset="0"/>
              </a:rPr>
              <a:t>consectetuer</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vehicula</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enim</a:t>
            </a:r>
            <a:r>
              <a:rPr lang="en-US" altLang="en-US" sz="900" dirty="0">
                <a:solidFill>
                  <a:schemeClr val="bg1"/>
                </a:solidFill>
                <a:latin typeface="Courier New" panose="02070309020205020404" pitchFamily="49" charset="0"/>
              </a:rPr>
              <a:t>. In hac </a:t>
            </a:r>
            <a:r>
              <a:rPr lang="en-US" altLang="en-US" sz="900" dirty="0" err="1">
                <a:solidFill>
                  <a:schemeClr val="bg1"/>
                </a:solidFill>
                <a:latin typeface="Courier New" panose="02070309020205020404" pitchFamily="49" charset="0"/>
              </a:rPr>
              <a:t>habitasse</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platea</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dictumst</a:t>
            </a:r>
            <a:r>
              <a:rPr lang="en-US" altLang="en-US" sz="900" dirty="0">
                <a:solidFill>
                  <a:schemeClr val="bg1"/>
                </a:solidFill>
                <a:latin typeface="Courier New" panose="02070309020205020404" pitchFamily="49" charset="0"/>
              </a:rPr>
              <a:t>. Donec a   </a:t>
            </a:r>
            <a:r>
              <a:rPr lang="en-US" altLang="en-US" sz="900" dirty="0" err="1">
                <a:solidFill>
                  <a:schemeClr val="bg1"/>
                </a:solidFill>
                <a:latin typeface="Courier New" panose="02070309020205020404" pitchFamily="49" charset="0"/>
              </a:rPr>
              <a:t>nisl</a:t>
            </a:r>
            <a:r>
              <a:rPr lang="en-US" altLang="en-US" sz="900" dirty="0">
                <a:solidFill>
                  <a:schemeClr val="bg1"/>
                </a:solidFill>
                <a:latin typeface="Courier New" panose="02070309020205020404" pitchFamily="49" charset="0"/>
              </a:rPr>
              <a:t> vitae </a:t>
            </a:r>
            <a:r>
              <a:rPr lang="en-US" altLang="en-US" sz="900" dirty="0" err="1">
                <a:solidFill>
                  <a:schemeClr val="bg1"/>
                </a:solidFill>
                <a:latin typeface="Courier New" panose="02070309020205020404" pitchFamily="49" charset="0"/>
              </a:rPr>
              <a:t>tortor</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tristique</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viverra</a:t>
            </a:r>
            <a:r>
              <a:rPr lang="en-US" altLang="en-US" sz="900" dirty="0">
                <a:solidFill>
                  <a:schemeClr val="bg1"/>
                </a:solidFill>
                <a:latin typeface="Courier New" panose="02070309020205020404" pitchFamily="49" charset="0"/>
              </a:rPr>
              <a:t>. Sed at lorem a ante </a:t>
            </a:r>
            <a:r>
              <a:rPr lang="en-US" altLang="en-US" sz="900" dirty="0" err="1">
                <a:solidFill>
                  <a:schemeClr val="bg1"/>
                </a:solidFill>
                <a:latin typeface="Courier New" panose="02070309020205020404" pitchFamily="49" charset="0"/>
              </a:rPr>
              <a:t>lobortis</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molestie</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Nulla</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ullamcorper</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urna</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accumsan</a:t>
            </a:r>
            <a:r>
              <a:rPr lang="en-US" altLang="en-US" sz="900" dirty="0">
                <a:solidFill>
                  <a:schemeClr val="bg1"/>
                </a:solidFill>
                <a:latin typeface="Courier New" panose="02070309020205020404" pitchFamily="49" charset="0"/>
              </a:rPr>
              <a:t> diam. </a:t>
            </a:r>
            <a:r>
              <a:rPr lang="en-US" altLang="en-US" sz="900" dirty="0" err="1">
                <a:solidFill>
                  <a:schemeClr val="bg1"/>
                </a:solidFill>
                <a:latin typeface="Courier New" panose="02070309020205020404" pitchFamily="49" charset="0"/>
              </a:rPr>
              <a:t>Aliquam</a:t>
            </a:r>
            <a:r>
              <a:rPr lang="en-US" altLang="en-US" sz="900" dirty="0">
                <a:solidFill>
                  <a:schemeClr val="bg1"/>
                </a:solidFill>
                <a:latin typeface="Courier New" panose="02070309020205020404" pitchFamily="49" charset="0"/>
              </a:rPr>
              <a:t> non eros. </a:t>
            </a:r>
            <a:r>
              <a:rPr lang="en-US" altLang="en-US" sz="900" dirty="0" err="1">
                <a:solidFill>
                  <a:schemeClr val="bg1"/>
                </a:solidFill>
                <a:latin typeface="Courier New" panose="02070309020205020404" pitchFamily="49" charset="0"/>
              </a:rPr>
              <a:t>Pellentesque</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egestas</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ultricies</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enim</a:t>
            </a:r>
            <a:r>
              <a:rPr lang="en-US" altLang="en-US" sz="900" dirty="0">
                <a:solidFill>
                  <a:schemeClr val="bg1"/>
                </a:solidFill>
                <a:latin typeface="Courier New" panose="02070309020205020404" pitchFamily="49" charset="0"/>
              </a:rPr>
              <a:t>. Aenean </a:t>
            </a:r>
            <a:r>
              <a:rPr lang="en-US" altLang="en-US" sz="900" dirty="0" err="1">
                <a:solidFill>
                  <a:schemeClr val="bg1"/>
                </a:solidFill>
                <a:latin typeface="Courier New" panose="02070309020205020404" pitchFamily="49" charset="0"/>
              </a:rPr>
              <a:t>lobortis</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Nulla</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interdum</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commodo</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turpis</a:t>
            </a:r>
            <a:r>
              <a:rPr lang="en-US" altLang="en-US" sz="900" dirty="0">
                <a:solidFill>
                  <a:schemeClr val="bg1"/>
                </a:solidFill>
                <a:latin typeface="Courier New" panose="02070309020205020404" pitchFamily="49" charset="0"/>
              </a:rPr>
              <a:t>. Sed </a:t>
            </a:r>
            <a:r>
              <a:rPr lang="en-US" altLang="en-US" sz="900" dirty="0" err="1">
                <a:solidFill>
                  <a:schemeClr val="bg1"/>
                </a:solidFill>
                <a:latin typeface="Courier New" panose="02070309020205020404" pitchFamily="49" charset="0"/>
              </a:rPr>
              <a:t>ut</a:t>
            </a:r>
            <a:r>
              <a:rPr lang="en-US" altLang="en-US" sz="900" dirty="0">
                <a:solidFill>
                  <a:schemeClr val="bg1"/>
                </a:solidFill>
                <a:latin typeface="Courier New" panose="02070309020205020404" pitchFamily="49" charset="0"/>
              </a:rPr>
              <a:t> mi id   </a:t>
            </a:r>
            <a:r>
              <a:rPr lang="en-US" altLang="en-US" sz="900" dirty="0" err="1">
                <a:solidFill>
                  <a:schemeClr val="bg1"/>
                </a:solidFill>
                <a:latin typeface="Courier New" panose="02070309020205020404" pitchFamily="49" charset="0"/>
              </a:rPr>
              <a:t>elit</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vehicula</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sollicitudin</a:t>
            </a:r>
            <a:r>
              <a:rPr lang="en-US" altLang="en-US" sz="900" dirty="0">
                <a:solidFill>
                  <a:schemeClr val="bg1"/>
                </a:solidFill>
                <a:latin typeface="Courier New" panose="02070309020205020404" pitchFamily="49" charset="0"/>
              </a:rPr>
              <a:t>. Sed </a:t>
            </a:r>
            <a:r>
              <a:rPr lang="en-US" altLang="en-US" sz="900" dirty="0" err="1">
                <a:solidFill>
                  <a:schemeClr val="bg1"/>
                </a:solidFill>
                <a:latin typeface="Courier New" panose="02070309020205020404" pitchFamily="49" charset="0"/>
              </a:rPr>
              <a:t>lobortis</a:t>
            </a:r>
            <a:r>
              <a:rPr lang="en-US" altLang="en-US" sz="900" dirty="0">
                <a:solidFill>
                  <a:schemeClr val="bg1"/>
                </a:solidFill>
                <a:latin typeface="Courier New" panose="02070309020205020404" pitchFamily="49" charset="0"/>
              </a:rPr>
              <a:t>, ligula sit </a:t>
            </a:r>
            <a:r>
              <a:rPr lang="en-US" altLang="en-US" sz="900" dirty="0" err="1">
                <a:solidFill>
                  <a:schemeClr val="bg1"/>
                </a:solidFill>
                <a:latin typeface="Courier New" panose="02070309020205020404" pitchFamily="49" charset="0"/>
              </a:rPr>
              <a:t>amet</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euismod</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egestas</a:t>
            </a:r>
            <a:r>
              <a:rPr lang="en-US" altLang="en-US" sz="900" dirty="0">
                <a:solidFill>
                  <a:schemeClr val="bg1"/>
                </a:solidFill>
                <a:latin typeface="Courier New" panose="02070309020205020404" pitchFamily="49" charset="0"/>
              </a:rPr>
              <a:t>, mi   ante </a:t>
            </a:r>
            <a:r>
              <a:rPr lang="en-US" altLang="en-US" sz="900" dirty="0" err="1">
                <a:solidFill>
                  <a:schemeClr val="bg1"/>
                </a:solidFill>
                <a:latin typeface="Courier New" panose="02070309020205020404" pitchFamily="49" charset="0"/>
              </a:rPr>
              <a:t>iaculis</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nunc</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ut</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rhoncus</a:t>
            </a:r>
            <a:r>
              <a:rPr lang="en-US" altLang="en-US" sz="900" dirty="0">
                <a:solidFill>
                  <a:schemeClr val="bg1"/>
                </a:solidFill>
                <a:latin typeface="Courier New" panose="02070309020205020404" pitchFamily="49" charset="0"/>
              </a:rPr>
              <a:t> magna </a:t>
            </a:r>
            <a:r>
              <a:rPr lang="en-US" altLang="en-US" sz="900" dirty="0" err="1">
                <a:solidFill>
                  <a:schemeClr val="bg1"/>
                </a:solidFill>
                <a:latin typeface="Courier New" panose="02070309020205020404" pitchFamily="49" charset="0"/>
              </a:rPr>
              <a:t>lectus</a:t>
            </a:r>
            <a:r>
              <a:rPr lang="en-US" altLang="en-US" sz="900" dirty="0">
                <a:solidFill>
                  <a:schemeClr val="bg1"/>
                </a:solidFill>
                <a:latin typeface="Courier New" panose="02070309020205020404" pitchFamily="49" charset="0"/>
              </a:rPr>
              <a:t> ac </a:t>
            </a:r>
            <a:r>
              <a:rPr lang="en-US" altLang="en-US" sz="900" dirty="0" err="1">
                <a:solidFill>
                  <a:schemeClr val="bg1"/>
                </a:solidFill>
                <a:latin typeface="Courier New" panose="02070309020205020404" pitchFamily="49" charset="0"/>
              </a:rPr>
              <a:t>arcu</a:t>
            </a:r>
            <a:r>
              <a:rPr lang="en-US" altLang="en-US" sz="900" dirty="0">
                <a:solidFill>
                  <a:schemeClr val="bg1"/>
                </a:solidFill>
                <a:latin typeface="Courier New" panose="02070309020205020404" pitchFamily="49" charset="0"/>
              </a:rPr>
              <a:t>. In hac </a:t>
            </a:r>
            <a:r>
              <a:rPr lang="en-US" altLang="en-US" sz="900" dirty="0" err="1">
                <a:solidFill>
                  <a:schemeClr val="bg1"/>
                </a:solidFill>
                <a:latin typeface="Courier New" panose="02070309020205020404" pitchFamily="49" charset="0"/>
              </a:rPr>
              <a:t>habitasse</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platea</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dictumst</a:t>
            </a:r>
            <a:r>
              <a:rPr lang="en-US" altLang="en-US" sz="900" dirty="0">
                <a:solidFill>
                  <a:schemeClr val="bg1"/>
                </a:solidFill>
                <a:latin typeface="Courier New" panose="02070309020205020404" pitchFamily="49" charset="0"/>
              </a:rPr>
              <a:t>. Proin </a:t>
            </a:r>
            <a:r>
              <a:rPr lang="en-US" altLang="en-US" sz="900" dirty="0" err="1">
                <a:solidFill>
                  <a:schemeClr val="bg1"/>
                </a:solidFill>
                <a:latin typeface="Courier New" panose="02070309020205020404" pitchFamily="49" charset="0"/>
              </a:rPr>
              <a:t>quis</a:t>
            </a:r>
            <a:r>
              <a:rPr lang="en-US" altLang="en-US" sz="900" dirty="0">
                <a:solidFill>
                  <a:schemeClr val="bg1"/>
                </a:solidFill>
                <a:latin typeface="Courier New" panose="02070309020205020404" pitchFamily="49" charset="0"/>
              </a:rPr>
              <a:t> ligula vitae </a:t>
            </a:r>
            <a:r>
              <a:rPr lang="en-US" altLang="en-US" sz="900" dirty="0" err="1">
                <a:solidFill>
                  <a:schemeClr val="bg1"/>
                </a:solidFill>
                <a:latin typeface="Courier New" panose="02070309020205020404" pitchFamily="49" charset="0"/>
              </a:rPr>
              <a:t>quam</a:t>
            </a:r>
            <a:r>
              <a:rPr lang="en-US" altLang="en-US" sz="900" dirty="0">
                <a:solidFill>
                  <a:schemeClr val="bg1"/>
                </a:solidFill>
                <a:latin typeface="Courier New" panose="02070309020205020404" pitchFamily="49" charset="0"/>
              </a:rPr>
              <a:t> pharetra </a:t>
            </a:r>
            <a:r>
              <a:rPr lang="en-US" altLang="en-US" sz="900" dirty="0" err="1">
                <a:solidFill>
                  <a:schemeClr val="bg1"/>
                </a:solidFill>
                <a:latin typeface="Courier New" panose="02070309020205020404" pitchFamily="49" charset="0"/>
              </a:rPr>
              <a:t>adipiscing</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Pellentesque</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tincidunt</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suscipit</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nibh</a:t>
            </a:r>
            <a:r>
              <a:rPr lang="en-US" altLang="en-US" sz="900" dirty="0">
                <a:solidFill>
                  <a:schemeClr val="bg1"/>
                </a:solidFill>
                <a:latin typeface="Courier New" panose="02070309020205020404" pitchFamily="49" charset="0"/>
              </a:rPr>
              <a:t>. Ut fermentum </a:t>
            </a:r>
            <a:r>
              <a:rPr lang="en-US" altLang="en-US" sz="900" dirty="0" err="1">
                <a:solidFill>
                  <a:schemeClr val="bg1"/>
                </a:solidFill>
                <a:latin typeface="Courier New" panose="02070309020205020404" pitchFamily="49" charset="0"/>
              </a:rPr>
              <a:t>suscipit</a:t>
            </a:r>
            <a:r>
              <a:rPr lang="en-US" altLang="en-US" sz="900" dirty="0">
                <a:solidFill>
                  <a:schemeClr val="bg1"/>
                </a:solidFill>
                <a:latin typeface="Courier New" panose="02070309020205020404" pitchFamily="49" charset="0"/>
              </a:rPr>
              <a:t> </a:t>
            </a:r>
            <a:r>
              <a:rPr lang="en-US" altLang="en-US" sz="900" dirty="0" err="1">
                <a:solidFill>
                  <a:schemeClr val="bg1"/>
                </a:solidFill>
                <a:latin typeface="Courier New" panose="02070309020205020404" pitchFamily="49" charset="0"/>
              </a:rPr>
              <a:t>justo</a:t>
            </a:r>
            <a:r>
              <a:rPr lang="en-US" altLang="en-US" sz="900" dirty="0">
                <a:solidFill>
                  <a:schemeClr val="bg1"/>
                </a:solidFill>
                <a:latin typeface="Courier New" panose="02070309020205020404" pitchFamily="49" charset="0"/>
              </a:rPr>
              <a:t>. &lt;/p&gt;</a:t>
            </a:r>
          </a:p>
          <a:p>
            <a:pPr>
              <a:lnSpc>
                <a:spcPct val="80000"/>
              </a:lnSpc>
              <a:buFont typeface="Wingdings" panose="05000000000000000000" pitchFamily="2" charset="2"/>
              <a:buNone/>
            </a:pPr>
            <a:r>
              <a:rPr lang="en-US" altLang="en-US" sz="900" dirty="0">
                <a:solidFill>
                  <a:schemeClr val="tx1"/>
                </a:solidFill>
                <a:latin typeface="Courier New" panose="02070309020205020404" pitchFamily="49" charset="0"/>
              </a:rPr>
              <a:t>  &lt;</a:t>
            </a:r>
            <a:r>
              <a:rPr lang="en-US" altLang="en-US" sz="900" dirty="0">
                <a:solidFill>
                  <a:schemeClr val="bg1"/>
                </a:solidFill>
                <a:latin typeface="Courier New" panose="02070309020205020404" pitchFamily="49" charset="0"/>
              </a:rPr>
              <a:t>&lt;/div&gt;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&lt;div id="links"&gt;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  &lt;p&gt;This area is fixed and will never move. It's good for things like navigation bars.&lt;/p&gt;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  &lt;ul&gt;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    &lt;li&gt;&lt;a </a:t>
            </a:r>
            <a:r>
              <a:rPr lang="en-US" altLang="en-US" sz="900" dirty="0" err="1">
                <a:solidFill>
                  <a:schemeClr val="bg1"/>
                </a:solidFill>
                <a:latin typeface="Courier New" panose="02070309020205020404" pitchFamily="49" charset="0"/>
              </a:rPr>
              <a:t>href</a:t>
            </a:r>
            <a:r>
              <a:rPr lang="en-US" altLang="en-US" sz="900" dirty="0">
                <a:solidFill>
                  <a:schemeClr val="bg1"/>
                </a:solidFill>
                <a:latin typeface="Courier New" panose="02070309020205020404" pitchFamily="49" charset="0"/>
              </a:rPr>
              <a:t>="page1.html"&gt;Page 1&lt;/a&gt;&lt;/li&gt;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    &lt;li&gt;&lt;a </a:t>
            </a:r>
            <a:r>
              <a:rPr lang="en-US" altLang="en-US" sz="900" dirty="0" err="1">
                <a:solidFill>
                  <a:schemeClr val="bg1"/>
                </a:solidFill>
                <a:latin typeface="Courier New" panose="02070309020205020404" pitchFamily="49" charset="0"/>
              </a:rPr>
              <a:t>href</a:t>
            </a:r>
            <a:r>
              <a:rPr lang="en-US" altLang="en-US" sz="900" dirty="0">
                <a:solidFill>
                  <a:schemeClr val="bg1"/>
                </a:solidFill>
                <a:latin typeface="Courier New" panose="02070309020205020404" pitchFamily="49" charset="0"/>
              </a:rPr>
              <a:t>="page2.html"&gt;Page 2&lt;/a&gt;&lt;/li&gt;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    &lt;li&gt;&lt;a </a:t>
            </a:r>
            <a:r>
              <a:rPr lang="en-US" altLang="en-US" sz="900" dirty="0" err="1">
                <a:solidFill>
                  <a:schemeClr val="bg1"/>
                </a:solidFill>
                <a:latin typeface="Courier New" panose="02070309020205020404" pitchFamily="49" charset="0"/>
              </a:rPr>
              <a:t>href</a:t>
            </a:r>
            <a:r>
              <a:rPr lang="en-US" altLang="en-US" sz="900" dirty="0">
                <a:solidFill>
                  <a:schemeClr val="bg1"/>
                </a:solidFill>
                <a:latin typeface="Courier New" panose="02070309020205020404" pitchFamily="49" charset="0"/>
              </a:rPr>
              <a:t>="page3.html"&gt;Page 3&lt;/a&gt;&lt;/li&gt;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    &lt;li&gt;&lt;a </a:t>
            </a:r>
            <a:r>
              <a:rPr lang="en-US" altLang="en-US" sz="900" dirty="0" err="1">
                <a:solidFill>
                  <a:schemeClr val="bg1"/>
                </a:solidFill>
                <a:latin typeface="Courier New" panose="02070309020205020404" pitchFamily="49" charset="0"/>
              </a:rPr>
              <a:t>href</a:t>
            </a:r>
            <a:r>
              <a:rPr lang="en-US" altLang="en-US" sz="900" dirty="0">
                <a:solidFill>
                  <a:schemeClr val="bg1"/>
                </a:solidFill>
                <a:latin typeface="Courier New" panose="02070309020205020404" pitchFamily="49" charset="0"/>
              </a:rPr>
              <a:t>="page4.html"&gt;Page 4&lt;/a&gt;&lt;/li&gt;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    &lt;li&gt;&lt;a </a:t>
            </a:r>
            <a:r>
              <a:rPr lang="en-US" altLang="en-US" sz="900" dirty="0" err="1">
                <a:solidFill>
                  <a:schemeClr val="bg1"/>
                </a:solidFill>
                <a:latin typeface="Courier New" panose="02070309020205020404" pitchFamily="49" charset="0"/>
              </a:rPr>
              <a:t>href</a:t>
            </a:r>
            <a:r>
              <a:rPr lang="en-US" altLang="en-US" sz="900" dirty="0">
                <a:solidFill>
                  <a:schemeClr val="bg1"/>
                </a:solidFill>
                <a:latin typeface="Courier New" panose="02070309020205020404" pitchFamily="49" charset="0"/>
              </a:rPr>
              <a:t>="page5.html"&gt;Page 5&lt;/a&gt;&lt;/li&gt;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  &lt;/ul&gt;</a:t>
            </a:r>
          </a:p>
          <a:p>
            <a:pPr>
              <a:lnSpc>
                <a:spcPct val="80000"/>
              </a:lnSpc>
              <a:buFont typeface="Wingdings" panose="05000000000000000000" pitchFamily="2" charset="2"/>
              <a:buNone/>
            </a:pPr>
            <a:r>
              <a:rPr lang="en-US" altLang="en-US" sz="900" dirty="0">
                <a:solidFill>
                  <a:schemeClr val="bg1"/>
                </a:solidFill>
                <a:latin typeface="Courier New" panose="02070309020205020404" pitchFamily="49" charset="0"/>
              </a:rPr>
              <a:t>&lt;/div&gt;&lt;/body&gt;&lt;/html&gt;</a:t>
            </a:r>
          </a:p>
          <a:p>
            <a:pPr>
              <a:lnSpc>
                <a:spcPct val="80000"/>
              </a:lnSpc>
              <a:buFont typeface="Wingdings" panose="05000000000000000000" pitchFamily="2" charset="2"/>
              <a:buNone/>
            </a:pPr>
            <a:endParaRPr lang="en-US" altLang="en-US" sz="900" dirty="0">
              <a:solidFill>
                <a:schemeClr val="tx1"/>
              </a:solidFill>
              <a:latin typeface="Courier New" panose="02070309020205020404" pitchFamily="49" charset="0"/>
            </a:endParaRPr>
          </a:p>
          <a:p>
            <a:pPr>
              <a:lnSpc>
                <a:spcPct val="80000"/>
              </a:lnSpc>
              <a:buFont typeface="Wingdings" panose="05000000000000000000" pitchFamily="2" charset="2"/>
              <a:buNone/>
            </a:pPr>
            <a:endParaRPr lang="en-US" altLang="en-US" sz="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7FEDD4C2-32C5-4950-B502-42864056FC8C}"/>
              </a:ext>
            </a:extLst>
          </p:cNvPr>
          <p:cNvSpPr>
            <a:spLocks noGrp="1"/>
          </p:cNvSpPr>
          <p:nvPr>
            <p:ph type="dt" sz="half" idx="10"/>
          </p:nvPr>
        </p:nvSpPr>
        <p:spPr/>
        <p:txBody>
          <a:bodyPr/>
          <a:lstStyle/>
          <a:p>
            <a:fld id="{6FB8A529-AF40-4A77-B961-4F5B0C8C3660}" type="datetime1">
              <a:rPr lang="en-US" altLang="en-US"/>
              <a:pPr/>
              <a:t>4/1/2024</a:t>
            </a:fld>
            <a:endParaRPr lang="en-US" altLang="en-US">
              <a:solidFill>
                <a:schemeClr val="tx1"/>
              </a:solidFill>
            </a:endParaRPr>
          </a:p>
        </p:txBody>
      </p:sp>
      <p:sp>
        <p:nvSpPr>
          <p:cNvPr id="8" name="Footer Placeholder 4">
            <a:extLst>
              <a:ext uri="{FF2B5EF4-FFF2-40B4-BE49-F238E27FC236}">
                <a16:creationId xmlns:a16="http://schemas.microsoft.com/office/drawing/2014/main" id="{08785B1C-98AC-4AE9-AB64-7D528366A88D}"/>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9" name="Slide Number Placeholder 5">
            <a:extLst>
              <a:ext uri="{FF2B5EF4-FFF2-40B4-BE49-F238E27FC236}">
                <a16:creationId xmlns:a16="http://schemas.microsoft.com/office/drawing/2014/main" id="{DAD39A07-71A8-47D2-84B4-6A617CA9D101}"/>
              </a:ext>
            </a:extLst>
          </p:cNvPr>
          <p:cNvSpPr>
            <a:spLocks noGrp="1"/>
          </p:cNvSpPr>
          <p:nvPr>
            <p:ph type="sldNum" sz="quarter" idx="12"/>
          </p:nvPr>
        </p:nvSpPr>
        <p:spPr/>
        <p:txBody>
          <a:bodyPr/>
          <a:lstStyle/>
          <a:p>
            <a:r>
              <a:rPr lang="en-US" altLang="en-US"/>
              <a:t>slide </a:t>
            </a:r>
            <a:fld id="{54EF494F-797E-4165-A99E-7DF9EE62A17F}" type="slidenum">
              <a:rPr lang="en-US" altLang="en-US"/>
              <a:pPr/>
              <a:t>59</a:t>
            </a:fld>
            <a:endParaRPr lang="en-US" altLang="en-US" sz="1050">
              <a:solidFill>
                <a:schemeClr val="tx1"/>
              </a:solidFill>
              <a:latin typeface="Arial" panose="020B0604020202020204" pitchFamily="34" charset="0"/>
            </a:endParaRPr>
          </a:p>
        </p:txBody>
      </p:sp>
      <p:sp>
        <p:nvSpPr>
          <p:cNvPr id="56322" name="Rectangle 2">
            <a:extLst>
              <a:ext uri="{FF2B5EF4-FFF2-40B4-BE49-F238E27FC236}">
                <a16:creationId xmlns:a16="http://schemas.microsoft.com/office/drawing/2014/main" id="{8DA5D09F-943E-4EB3-8A2C-365907AA73E1}"/>
              </a:ext>
            </a:extLst>
          </p:cNvPr>
          <p:cNvSpPr>
            <a:spLocks noGrp="1" noChangeArrowheads="1"/>
          </p:cNvSpPr>
          <p:nvPr>
            <p:ph type="title"/>
          </p:nvPr>
        </p:nvSpPr>
        <p:spPr>
          <a:ln/>
        </p:spPr>
        <p:txBody>
          <a:bodyPr/>
          <a:lstStyle/>
          <a:p>
            <a:r>
              <a:rPr lang="en-US" altLang="en-US"/>
              <a:t>Fixed Positioning – </a:t>
            </a:r>
            <a:r>
              <a:rPr lang="en-US" altLang="en-US" i="1"/>
              <a:t>Firefox</a:t>
            </a:r>
            <a:r>
              <a:rPr lang="en-US" altLang="en-US"/>
              <a:t> web browser</a:t>
            </a:r>
          </a:p>
        </p:txBody>
      </p:sp>
      <p:sp>
        <p:nvSpPr>
          <p:cNvPr id="56323" name="Rectangle 3">
            <a:extLst>
              <a:ext uri="{FF2B5EF4-FFF2-40B4-BE49-F238E27FC236}">
                <a16:creationId xmlns:a16="http://schemas.microsoft.com/office/drawing/2014/main" id="{090668E8-B4F5-42D0-886E-D49B9204AAA7}"/>
              </a:ext>
            </a:extLst>
          </p:cNvPr>
          <p:cNvSpPr>
            <a:spLocks noGrp="1" noChangeArrowheads="1"/>
          </p:cNvSpPr>
          <p:nvPr>
            <p:ph type="body" idx="1"/>
          </p:nvPr>
        </p:nvSpPr>
        <p:spPr>
          <a:ln/>
        </p:spPr>
        <p:txBody>
          <a:bodyPr/>
          <a:lstStyle/>
          <a:p>
            <a:endParaRPr lang="en-US" altLang="en-US"/>
          </a:p>
          <a:p>
            <a:endParaRPr lang="en-US" altLang="en-US"/>
          </a:p>
        </p:txBody>
      </p:sp>
      <p:pic>
        <p:nvPicPr>
          <p:cNvPr id="56327" name="Picture 7">
            <a:extLst>
              <a:ext uri="{FF2B5EF4-FFF2-40B4-BE49-F238E27FC236}">
                <a16:creationId xmlns:a16="http://schemas.microsoft.com/office/drawing/2014/main" id="{3D1E702E-1FA6-4CF5-A5D0-D11E8022C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409699"/>
            <a:ext cx="5642372" cy="1640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8" name="Picture 8">
            <a:extLst>
              <a:ext uri="{FF2B5EF4-FFF2-40B4-BE49-F238E27FC236}">
                <a16:creationId xmlns:a16="http://schemas.microsoft.com/office/drawing/2014/main" id="{6EE6848D-1F16-43F7-9E9E-FF07C55CB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527" y="3243760"/>
            <a:ext cx="5650706" cy="165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30" name="AutoShape 10">
            <a:extLst>
              <a:ext uri="{FF2B5EF4-FFF2-40B4-BE49-F238E27FC236}">
                <a16:creationId xmlns:a16="http://schemas.microsoft.com/office/drawing/2014/main" id="{FAEC8F10-7FDD-4122-9CAB-A4A732B35429}"/>
              </a:ext>
            </a:extLst>
          </p:cNvPr>
          <p:cNvSpPr>
            <a:spLocks noChangeArrowheads="1"/>
          </p:cNvSpPr>
          <p:nvPr/>
        </p:nvSpPr>
        <p:spPr bwMode="auto">
          <a:xfrm>
            <a:off x="5314951" y="2400300"/>
            <a:ext cx="364331" cy="732235"/>
          </a:xfrm>
          <a:prstGeom prst="downArrow">
            <a:avLst>
              <a:gd name="adj1" fmla="val 50000"/>
              <a:gd name="adj2" fmla="val 50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6"/>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Basics of </a:t>
            </a:r>
            <a:r>
              <a:rPr lang="en">
                <a:solidFill>
                  <a:schemeClr val="accent4"/>
                </a:solidFill>
              </a:rPr>
              <a:t>HTML+CSS </a:t>
            </a:r>
            <a:endParaRPr>
              <a:solidFill>
                <a:schemeClr val="accent4"/>
              </a:solidFill>
            </a:endParaRPr>
          </a:p>
        </p:txBody>
      </p:sp>
      <p:sp>
        <p:nvSpPr>
          <p:cNvPr id="429" name="Google Shape;429;p36"/>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30" name="Google Shape;430;p36"/>
          <p:cNvGrpSpPr/>
          <p:nvPr/>
        </p:nvGrpSpPr>
        <p:grpSpPr>
          <a:xfrm>
            <a:off x="350039" y="3944000"/>
            <a:ext cx="2536147" cy="887325"/>
            <a:chOff x="880714" y="3731738"/>
            <a:chExt cx="2536147" cy="887325"/>
          </a:xfrm>
        </p:grpSpPr>
        <p:sp>
          <p:nvSpPr>
            <p:cNvPr id="431" name="Google Shape;431;p36"/>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F146DD-E1F4-457D-B8A4-1A9BFAA675AD}"/>
              </a:ext>
            </a:extLst>
          </p:cNvPr>
          <p:cNvSpPr>
            <a:spLocks noGrp="1"/>
          </p:cNvSpPr>
          <p:nvPr>
            <p:ph type="dt" sz="half" idx="10"/>
          </p:nvPr>
        </p:nvSpPr>
        <p:spPr/>
        <p:txBody>
          <a:bodyPr/>
          <a:lstStyle/>
          <a:p>
            <a:fld id="{7DA7E568-F40D-4452-B104-19F215CDB2D2}"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9DD039A0-A86C-41C9-B2BE-43DDC3D9EBAF}"/>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675F1AF5-EE17-4931-97FA-8B4309C2D622}"/>
              </a:ext>
            </a:extLst>
          </p:cNvPr>
          <p:cNvSpPr>
            <a:spLocks noGrp="1"/>
          </p:cNvSpPr>
          <p:nvPr>
            <p:ph type="sldNum" sz="quarter" idx="12"/>
          </p:nvPr>
        </p:nvSpPr>
        <p:spPr/>
        <p:txBody>
          <a:bodyPr/>
          <a:lstStyle/>
          <a:p>
            <a:r>
              <a:rPr lang="en-US" altLang="en-US"/>
              <a:t>slide </a:t>
            </a:r>
            <a:fld id="{54B7A9B1-571B-48E9-95A3-167E2A768720}" type="slidenum">
              <a:rPr lang="en-US" altLang="en-US"/>
              <a:pPr/>
              <a:t>60</a:t>
            </a:fld>
            <a:endParaRPr lang="en-US" altLang="en-US" sz="1050">
              <a:solidFill>
                <a:schemeClr val="tx1"/>
              </a:solidFill>
              <a:latin typeface="Arial" panose="020B0604020202020204" pitchFamily="34" charset="0"/>
            </a:endParaRPr>
          </a:p>
        </p:txBody>
      </p:sp>
      <p:sp>
        <p:nvSpPr>
          <p:cNvPr id="47106" name="Rectangle 2">
            <a:extLst>
              <a:ext uri="{FF2B5EF4-FFF2-40B4-BE49-F238E27FC236}">
                <a16:creationId xmlns:a16="http://schemas.microsoft.com/office/drawing/2014/main" id="{7FC4456C-5C15-4F52-856B-0C032CC76C76}"/>
              </a:ext>
            </a:extLst>
          </p:cNvPr>
          <p:cNvSpPr>
            <a:spLocks noGrp="1" noChangeArrowheads="1"/>
          </p:cNvSpPr>
          <p:nvPr>
            <p:ph type="title"/>
          </p:nvPr>
        </p:nvSpPr>
        <p:spPr>
          <a:ln/>
        </p:spPr>
        <p:txBody>
          <a:bodyPr/>
          <a:lstStyle/>
          <a:p>
            <a:r>
              <a:rPr lang="en-US" altLang="en-US"/>
              <a:t>Layers and the “Bounding Box”</a:t>
            </a:r>
          </a:p>
        </p:txBody>
      </p:sp>
      <p:sp>
        <p:nvSpPr>
          <p:cNvPr id="47107" name="Rectangle 3">
            <a:extLst>
              <a:ext uri="{FF2B5EF4-FFF2-40B4-BE49-F238E27FC236}">
                <a16:creationId xmlns:a16="http://schemas.microsoft.com/office/drawing/2014/main" id="{141A33F5-13D8-4BC7-B0E6-F919A18842DA}"/>
              </a:ext>
            </a:extLst>
          </p:cNvPr>
          <p:cNvSpPr>
            <a:spLocks noGrp="1" noChangeArrowheads="1"/>
          </p:cNvSpPr>
          <p:nvPr>
            <p:ph type="body" idx="1"/>
          </p:nvPr>
        </p:nvSpPr>
        <p:spPr>
          <a:ln/>
        </p:spPr>
        <p:txBody>
          <a:bodyPr/>
          <a:lstStyle/>
          <a:p>
            <a:r>
              <a:rPr lang="en-US" altLang="en-US" sz="1500" dirty="0">
                <a:solidFill>
                  <a:schemeClr val="bg1"/>
                </a:solidFill>
              </a:rPr>
              <a:t>When the browser draws an object on a page, it places it into an invisible rectangular space called a “bounding box.”  You can set the box’s exact location on the page or offset it from other objects on the page.  As mentioned in the previous slides, you can also specify the size of the box.       </a:t>
            </a:r>
          </a:p>
          <a:p>
            <a:r>
              <a:rPr lang="en-US" altLang="en-US" sz="1500" dirty="0">
                <a:solidFill>
                  <a:schemeClr val="bg1"/>
                </a:solidFill>
              </a:rPr>
              <a:t>With CSS, these boxes can be stacked one on top of another as layers.  Horizontal and vertical positioning happen along the X and Y axes, and the layered positioning happens along the Z axis.  </a:t>
            </a:r>
          </a:p>
          <a:p>
            <a:r>
              <a:rPr lang="en-US" altLang="en-US" sz="1500" dirty="0">
                <a:solidFill>
                  <a:schemeClr val="bg1"/>
                </a:solidFill>
              </a:rPr>
              <a:t>The Z axis is set using the CSS style </a:t>
            </a:r>
            <a:r>
              <a:rPr lang="en-US" altLang="en-US" sz="1500" dirty="0">
                <a:solidFill>
                  <a:schemeClr val="bg1"/>
                </a:solidFill>
                <a:latin typeface="Courier New" panose="02070309020205020404" pitchFamily="49" charset="0"/>
              </a:rPr>
              <a:t>z-index</a:t>
            </a:r>
            <a:r>
              <a:rPr lang="en-US" altLang="en-US" sz="1500" dirty="0">
                <a:solidFill>
                  <a:schemeClr val="bg1"/>
                </a:solidFill>
              </a:rPr>
              <a:t>, which allows you to specify which layer appears on top of the others. By setting the </a:t>
            </a:r>
            <a:r>
              <a:rPr lang="en-US" altLang="en-US" sz="1500" dirty="0">
                <a:solidFill>
                  <a:schemeClr val="bg1"/>
                </a:solidFill>
                <a:latin typeface="Courier New" panose="02070309020205020404" pitchFamily="49" charset="0"/>
              </a:rPr>
              <a:t>z-index</a:t>
            </a:r>
            <a:r>
              <a:rPr lang="en-US" altLang="en-US" sz="1500" dirty="0">
                <a:solidFill>
                  <a:schemeClr val="bg1"/>
                </a:solidFill>
              </a:rPr>
              <a:t> higher or lower, an object can move up and down a stack.   The higher the </a:t>
            </a:r>
            <a:r>
              <a:rPr lang="en-US" altLang="en-US" sz="1500" dirty="0">
                <a:solidFill>
                  <a:schemeClr val="bg1"/>
                </a:solidFill>
                <a:latin typeface="Courier New" panose="02070309020205020404" pitchFamily="49" charset="0"/>
              </a:rPr>
              <a:t>z-index</a:t>
            </a:r>
            <a:r>
              <a:rPr lang="en-US" altLang="en-US" sz="1500" dirty="0">
                <a:solidFill>
                  <a:schemeClr val="bg1"/>
                </a:solidFill>
              </a:rPr>
              <a:t>, the more “on top” it is.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132F98C3-5BF0-439B-9D50-958574DD1CCA}"/>
              </a:ext>
            </a:extLst>
          </p:cNvPr>
          <p:cNvSpPr>
            <a:spLocks noGrp="1"/>
          </p:cNvSpPr>
          <p:nvPr>
            <p:ph type="dt" sz="half" idx="10"/>
          </p:nvPr>
        </p:nvSpPr>
        <p:spPr/>
        <p:txBody>
          <a:bodyPr/>
          <a:lstStyle/>
          <a:p>
            <a:fld id="{FF6587A2-DDCA-4FE2-9554-073EDA46B521}" type="datetime1">
              <a:rPr lang="en-US" altLang="en-US"/>
              <a:pPr/>
              <a:t>4/1/2024</a:t>
            </a:fld>
            <a:endParaRPr lang="en-US" altLang="en-US">
              <a:solidFill>
                <a:schemeClr val="tx1"/>
              </a:solidFill>
            </a:endParaRPr>
          </a:p>
        </p:txBody>
      </p:sp>
      <p:sp>
        <p:nvSpPr>
          <p:cNvPr id="7" name="Footer Placeholder 4">
            <a:extLst>
              <a:ext uri="{FF2B5EF4-FFF2-40B4-BE49-F238E27FC236}">
                <a16:creationId xmlns:a16="http://schemas.microsoft.com/office/drawing/2014/main" id="{D722FA7D-F804-47B5-93CC-7BF80D90B727}"/>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8" name="Slide Number Placeholder 5">
            <a:extLst>
              <a:ext uri="{FF2B5EF4-FFF2-40B4-BE49-F238E27FC236}">
                <a16:creationId xmlns:a16="http://schemas.microsoft.com/office/drawing/2014/main" id="{D4CCE9B3-05F7-4E62-BF01-A2FD3D3B9B1C}"/>
              </a:ext>
            </a:extLst>
          </p:cNvPr>
          <p:cNvSpPr>
            <a:spLocks noGrp="1"/>
          </p:cNvSpPr>
          <p:nvPr>
            <p:ph type="sldNum" sz="quarter" idx="12"/>
          </p:nvPr>
        </p:nvSpPr>
        <p:spPr/>
        <p:txBody>
          <a:bodyPr/>
          <a:lstStyle/>
          <a:p>
            <a:r>
              <a:rPr lang="en-US" altLang="en-US"/>
              <a:t>slide </a:t>
            </a:r>
            <a:fld id="{79C1A1C8-A5E3-4906-95DE-DE18E066F07C}" type="slidenum">
              <a:rPr lang="en-US" altLang="en-US"/>
              <a:pPr/>
              <a:t>61</a:t>
            </a:fld>
            <a:endParaRPr lang="en-US" altLang="en-US" sz="1050">
              <a:solidFill>
                <a:schemeClr val="tx1"/>
              </a:solidFill>
              <a:latin typeface="Arial" panose="020B0604020202020204" pitchFamily="34" charset="0"/>
            </a:endParaRPr>
          </a:p>
        </p:txBody>
      </p:sp>
      <p:sp>
        <p:nvSpPr>
          <p:cNvPr id="48130" name="Rectangle 2">
            <a:extLst>
              <a:ext uri="{FF2B5EF4-FFF2-40B4-BE49-F238E27FC236}">
                <a16:creationId xmlns:a16="http://schemas.microsoft.com/office/drawing/2014/main" id="{C8450D7F-48D7-4619-BE2C-D2EAC1A3C274}"/>
              </a:ext>
            </a:extLst>
          </p:cNvPr>
          <p:cNvSpPr>
            <a:spLocks noGrp="1" noChangeArrowheads="1"/>
          </p:cNvSpPr>
          <p:nvPr>
            <p:ph type="title"/>
          </p:nvPr>
        </p:nvSpPr>
        <p:spPr>
          <a:ln/>
        </p:spPr>
        <p:txBody>
          <a:bodyPr/>
          <a:lstStyle/>
          <a:p>
            <a:r>
              <a:rPr lang="en-US" altLang="en-US"/>
              <a:t>Layering Example 1</a:t>
            </a:r>
          </a:p>
        </p:txBody>
      </p:sp>
      <p:sp>
        <p:nvSpPr>
          <p:cNvPr id="48131" name="Rectangle 3">
            <a:extLst>
              <a:ext uri="{FF2B5EF4-FFF2-40B4-BE49-F238E27FC236}">
                <a16:creationId xmlns:a16="http://schemas.microsoft.com/office/drawing/2014/main" id="{A5172CB1-54A2-466C-947A-B7BED828C384}"/>
              </a:ext>
            </a:extLst>
          </p:cNvPr>
          <p:cNvSpPr>
            <a:spLocks noGrp="1" noChangeArrowheads="1"/>
          </p:cNvSpPr>
          <p:nvPr>
            <p:ph type="body" idx="1"/>
          </p:nvPr>
        </p:nvSpPr>
        <p:spPr>
          <a:ln/>
        </p:spPr>
        <p:txBody>
          <a:bodyPr/>
          <a:lstStyle/>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48132" name="Picture 4">
            <a:extLst>
              <a:ext uri="{FF2B5EF4-FFF2-40B4-BE49-F238E27FC236}">
                <a16:creationId xmlns:a16="http://schemas.microsoft.com/office/drawing/2014/main" id="{3375D7D8-DA4A-405C-98AD-117CB4A84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63" y="1531034"/>
            <a:ext cx="4371975" cy="3336131"/>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3" name="Picture 5">
            <a:extLst>
              <a:ext uri="{FF2B5EF4-FFF2-40B4-BE49-F238E27FC236}">
                <a16:creationId xmlns:a16="http://schemas.microsoft.com/office/drawing/2014/main" id="{D625D586-DA33-4392-B25B-3A476820F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505" y="2798357"/>
            <a:ext cx="3571875" cy="100012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29F6D6A4-6C1D-409A-9AB3-C5094259034E}"/>
              </a:ext>
            </a:extLst>
          </p:cNvPr>
          <p:cNvSpPr>
            <a:spLocks noGrp="1"/>
          </p:cNvSpPr>
          <p:nvPr>
            <p:ph type="dt" sz="half" idx="10"/>
          </p:nvPr>
        </p:nvSpPr>
        <p:spPr/>
        <p:txBody>
          <a:bodyPr/>
          <a:lstStyle/>
          <a:p>
            <a:fld id="{F6AEDE21-7636-475D-8C68-D47F035C21A1}" type="datetime1">
              <a:rPr lang="en-US" altLang="en-US"/>
              <a:pPr/>
              <a:t>4/1/2024</a:t>
            </a:fld>
            <a:endParaRPr lang="en-US" altLang="en-US">
              <a:solidFill>
                <a:schemeClr val="tx1"/>
              </a:solidFill>
            </a:endParaRPr>
          </a:p>
        </p:txBody>
      </p:sp>
      <p:sp>
        <p:nvSpPr>
          <p:cNvPr id="7" name="Footer Placeholder 4">
            <a:extLst>
              <a:ext uri="{FF2B5EF4-FFF2-40B4-BE49-F238E27FC236}">
                <a16:creationId xmlns:a16="http://schemas.microsoft.com/office/drawing/2014/main" id="{AD313BE8-287B-4699-8F3C-9A5BE837F480}"/>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8" name="Slide Number Placeholder 5">
            <a:extLst>
              <a:ext uri="{FF2B5EF4-FFF2-40B4-BE49-F238E27FC236}">
                <a16:creationId xmlns:a16="http://schemas.microsoft.com/office/drawing/2014/main" id="{7716B554-6F18-4037-AA92-2907802E6695}"/>
              </a:ext>
            </a:extLst>
          </p:cNvPr>
          <p:cNvSpPr>
            <a:spLocks noGrp="1"/>
          </p:cNvSpPr>
          <p:nvPr>
            <p:ph type="sldNum" sz="quarter" idx="12"/>
          </p:nvPr>
        </p:nvSpPr>
        <p:spPr/>
        <p:txBody>
          <a:bodyPr/>
          <a:lstStyle/>
          <a:p>
            <a:r>
              <a:rPr lang="en-US" altLang="en-US"/>
              <a:t>slide </a:t>
            </a:r>
            <a:fld id="{6E5DC752-5BEF-4C02-BBE1-1BB99DD6BC39}" type="slidenum">
              <a:rPr lang="en-US" altLang="en-US"/>
              <a:pPr/>
              <a:t>62</a:t>
            </a:fld>
            <a:endParaRPr lang="en-US" altLang="en-US" sz="1050">
              <a:solidFill>
                <a:schemeClr val="tx1"/>
              </a:solidFill>
              <a:latin typeface="Arial" panose="020B0604020202020204" pitchFamily="34" charset="0"/>
            </a:endParaRPr>
          </a:p>
        </p:txBody>
      </p:sp>
      <p:sp>
        <p:nvSpPr>
          <p:cNvPr id="49154" name="Rectangle 2">
            <a:extLst>
              <a:ext uri="{FF2B5EF4-FFF2-40B4-BE49-F238E27FC236}">
                <a16:creationId xmlns:a16="http://schemas.microsoft.com/office/drawing/2014/main" id="{34D2AFD4-FF24-42BE-8EB7-33895FEA9B7A}"/>
              </a:ext>
            </a:extLst>
          </p:cNvPr>
          <p:cNvSpPr>
            <a:spLocks noGrp="1" noChangeArrowheads="1"/>
          </p:cNvSpPr>
          <p:nvPr>
            <p:ph type="title"/>
          </p:nvPr>
        </p:nvSpPr>
        <p:spPr>
          <a:ln/>
        </p:spPr>
        <p:txBody>
          <a:bodyPr/>
          <a:lstStyle/>
          <a:p>
            <a:r>
              <a:rPr lang="en-US" altLang="en-US"/>
              <a:t>Layering Example 2</a:t>
            </a:r>
          </a:p>
        </p:txBody>
      </p:sp>
      <p:sp>
        <p:nvSpPr>
          <p:cNvPr id="49155" name="Rectangle 3">
            <a:extLst>
              <a:ext uri="{FF2B5EF4-FFF2-40B4-BE49-F238E27FC236}">
                <a16:creationId xmlns:a16="http://schemas.microsoft.com/office/drawing/2014/main" id="{46AFC011-9CDB-4917-AAB1-0D3D099E1252}"/>
              </a:ext>
            </a:extLst>
          </p:cNvPr>
          <p:cNvSpPr>
            <a:spLocks noGrp="1" noChangeArrowheads="1"/>
          </p:cNvSpPr>
          <p:nvPr>
            <p:ph type="body" idx="1"/>
          </p:nvPr>
        </p:nvSpPr>
        <p:spPr>
          <a:ln/>
        </p:spPr>
        <p:txBody>
          <a:bodyPr/>
          <a:lstStyle/>
          <a:p>
            <a:endParaRPr lang="en-US" altLang="en-US"/>
          </a:p>
          <a:p>
            <a:endParaRPr lang="en-US" altLang="en-US"/>
          </a:p>
        </p:txBody>
      </p:sp>
      <p:pic>
        <p:nvPicPr>
          <p:cNvPr id="49156" name="Picture 4">
            <a:extLst>
              <a:ext uri="{FF2B5EF4-FFF2-40B4-BE49-F238E27FC236}">
                <a16:creationId xmlns:a16="http://schemas.microsoft.com/office/drawing/2014/main" id="{D747E87D-1346-4EFB-8B9E-26A1246D6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594" y="1212057"/>
            <a:ext cx="4457700" cy="3336131"/>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5">
            <a:extLst>
              <a:ext uri="{FF2B5EF4-FFF2-40B4-BE49-F238E27FC236}">
                <a16:creationId xmlns:a16="http://schemas.microsoft.com/office/drawing/2014/main" id="{9B13B93B-6F7E-4D42-BD81-5327C9E05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007519"/>
            <a:ext cx="3471863" cy="1107281"/>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8D432D-F28F-4D75-8482-DD98BAA8F33D}"/>
              </a:ext>
            </a:extLst>
          </p:cNvPr>
          <p:cNvSpPr>
            <a:spLocks noGrp="1"/>
          </p:cNvSpPr>
          <p:nvPr>
            <p:ph type="dt" sz="half" idx="10"/>
          </p:nvPr>
        </p:nvSpPr>
        <p:spPr/>
        <p:txBody>
          <a:bodyPr/>
          <a:lstStyle/>
          <a:p>
            <a:fld id="{DFCDAD67-3699-464E-ACF1-F57AEBE59BC0}"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A279AD64-9B0E-4C0E-8AFB-596EB9632F68}"/>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7EDC2023-823D-4FB8-8008-8925CFB82F40}"/>
              </a:ext>
            </a:extLst>
          </p:cNvPr>
          <p:cNvSpPr>
            <a:spLocks noGrp="1"/>
          </p:cNvSpPr>
          <p:nvPr>
            <p:ph type="sldNum" sz="quarter" idx="12"/>
          </p:nvPr>
        </p:nvSpPr>
        <p:spPr/>
        <p:txBody>
          <a:bodyPr/>
          <a:lstStyle/>
          <a:p>
            <a:r>
              <a:rPr lang="en-US" altLang="en-US"/>
              <a:t>slide </a:t>
            </a:r>
            <a:fld id="{C521BF81-1692-40DA-947D-36710C488BD5}" type="slidenum">
              <a:rPr lang="en-US" altLang="en-US"/>
              <a:pPr/>
              <a:t>63</a:t>
            </a:fld>
            <a:endParaRPr lang="en-US" altLang="en-US" sz="1050">
              <a:solidFill>
                <a:schemeClr val="tx1"/>
              </a:solidFill>
              <a:latin typeface="Arial" panose="020B0604020202020204" pitchFamily="34" charset="0"/>
            </a:endParaRPr>
          </a:p>
        </p:txBody>
      </p:sp>
      <p:sp>
        <p:nvSpPr>
          <p:cNvPr id="59394" name="Rectangle 2">
            <a:extLst>
              <a:ext uri="{FF2B5EF4-FFF2-40B4-BE49-F238E27FC236}">
                <a16:creationId xmlns:a16="http://schemas.microsoft.com/office/drawing/2014/main" id="{35C65E53-C5E0-45FE-AE47-8C1D19A13DE0}"/>
              </a:ext>
            </a:extLst>
          </p:cNvPr>
          <p:cNvSpPr>
            <a:spLocks noGrp="1" noChangeArrowheads="1"/>
          </p:cNvSpPr>
          <p:nvPr>
            <p:ph type="title"/>
          </p:nvPr>
        </p:nvSpPr>
        <p:spPr>
          <a:ln/>
        </p:spPr>
        <p:txBody>
          <a:bodyPr/>
          <a:lstStyle/>
          <a:p>
            <a:r>
              <a:rPr lang="en-US" altLang="en-US"/>
              <a:t>Float</a:t>
            </a:r>
          </a:p>
        </p:txBody>
      </p:sp>
      <p:sp>
        <p:nvSpPr>
          <p:cNvPr id="59395" name="Rectangle 3">
            <a:extLst>
              <a:ext uri="{FF2B5EF4-FFF2-40B4-BE49-F238E27FC236}">
                <a16:creationId xmlns:a16="http://schemas.microsoft.com/office/drawing/2014/main" id="{07FCEC9A-8695-428D-9296-CAF30699C9AB}"/>
              </a:ext>
            </a:extLst>
          </p:cNvPr>
          <p:cNvSpPr>
            <a:spLocks noGrp="1" noChangeArrowheads="1"/>
          </p:cNvSpPr>
          <p:nvPr>
            <p:ph type="body" idx="1"/>
          </p:nvPr>
        </p:nvSpPr>
        <p:spPr>
          <a:ln/>
        </p:spPr>
        <p:txBody>
          <a:bodyPr/>
          <a:lstStyle/>
          <a:p>
            <a:r>
              <a:rPr lang="en-US" altLang="en-US" sz="2000" dirty="0">
                <a:solidFill>
                  <a:schemeClr val="bg1"/>
                </a:solidFill>
              </a:rPr>
              <a:t>If you want to wrap content around other content (such as text around a picture), you can use the </a:t>
            </a:r>
            <a:r>
              <a:rPr lang="en-US" altLang="en-US" sz="2000" dirty="0">
                <a:solidFill>
                  <a:schemeClr val="bg1"/>
                </a:solidFill>
                <a:latin typeface="Courier New" panose="02070309020205020404" pitchFamily="49" charset="0"/>
              </a:rPr>
              <a:t>float</a:t>
            </a:r>
            <a:r>
              <a:rPr lang="en-US" altLang="en-US" sz="2000" dirty="0">
                <a:solidFill>
                  <a:schemeClr val="bg1"/>
                </a:solidFill>
              </a:rPr>
              <a:t> property.</a:t>
            </a:r>
          </a:p>
          <a:p>
            <a:r>
              <a:rPr lang="en-US" altLang="en-US" sz="2000" dirty="0">
                <a:solidFill>
                  <a:schemeClr val="bg1"/>
                </a:solidFill>
              </a:rPr>
              <a:t>The </a:t>
            </a:r>
            <a:r>
              <a:rPr lang="en-US" altLang="en-US" sz="2000" dirty="0">
                <a:solidFill>
                  <a:schemeClr val="bg1"/>
                </a:solidFill>
                <a:latin typeface="Courier New" panose="02070309020205020404" pitchFamily="49" charset="0"/>
              </a:rPr>
              <a:t>float</a:t>
            </a:r>
            <a:r>
              <a:rPr lang="en-US" altLang="en-US" sz="2000" dirty="0">
                <a:solidFill>
                  <a:schemeClr val="bg1"/>
                </a:solidFill>
              </a:rPr>
              <a:t> property determines on which side of the bounding box the element aligns so that the other content wraps around it.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5B2C722D-DB7C-496D-8C62-29D1C4E0EED1}"/>
              </a:ext>
            </a:extLst>
          </p:cNvPr>
          <p:cNvSpPr>
            <a:spLocks noGrp="1"/>
          </p:cNvSpPr>
          <p:nvPr>
            <p:ph type="dt" sz="half" idx="10"/>
          </p:nvPr>
        </p:nvSpPr>
        <p:spPr/>
        <p:txBody>
          <a:bodyPr/>
          <a:lstStyle/>
          <a:p>
            <a:fld id="{BDE2791A-A7CB-4970-92D5-5A5A5F21D407}" type="datetime1">
              <a:rPr lang="en-US" altLang="en-US"/>
              <a:pPr/>
              <a:t>4/1/2024</a:t>
            </a:fld>
            <a:endParaRPr lang="en-US" altLang="en-US">
              <a:solidFill>
                <a:schemeClr val="tx1"/>
              </a:solidFill>
            </a:endParaRPr>
          </a:p>
        </p:txBody>
      </p:sp>
      <p:sp>
        <p:nvSpPr>
          <p:cNvPr id="6" name="Footer Placeholder 4">
            <a:extLst>
              <a:ext uri="{FF2B5EF4-FFF2-40B4-BE49-F238E27FC236}">
                <a16:creationId xmlns:a16="http://schemas.microsoft.com/office/drawing/2014/main" id="{B1948C3D-10B9-4A6C-A5AC-57E02D8949ED}"/>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7" name="Slide Number Placeholder 5">
            <a:extLst>
              <a:ext uri="{FF2B5EF4-FFF2-40B4-BE49-F238E27FC236}">
                <a16:creationId xmlns:a16="http://schemas.microsoft.com/office/drawing/2014/main" id="{09B8583E-1948-4441-A3ED-D22C25564C14}"/>
              </a:ext>
            </a:extLst>
          </p:cNvPr>
          <p:cNvSpPr>
            <a:spLocks noGrp="1"/>
          </p:cNvSpPr>
          <p:nvPr>
            <p:ph type="sldNum" sz="quarter" idx="12"/>
          </p:nvPr>
        </p:nvSpPr>
        <p:spPr/>
        <p:txBody>
          <a:bodyPr/>
          <a:lstStyle/>
          <a:p>
            <a:r>
              <a:rPr lang="en-US" altLang="en-US"/>
              <a:t>slide </a:t>
            </a:r>
            <a:fld id="{8C209AC8-F017-4688-B0B0-C7CAD504FCD3}" type="slidenum">
              <a:rPr lang="en-US" altLang="en-US"/>
              <a:pPr/>
              <a:t>64</a:t>
            </a:fld>
            <a:endParaRPr lang="en-US" altLang="en-US" sz="1050">
              <a:solidFill>
                <a:schemeClr val="tx1"/>
              </a:solidFill>
              <a:latin typeface="Arial" panose="020B0604020202020204" pitchFamily="34" charset="0"/>
            </a:endParaRPr>
          </a:p>
        </p:txBody>
      </p:sp>
      <p:sp>
        <p:nvSpPr>
          <p:cNvPr id="60418" name="Rectangle 2">
            <a:extLst>
              <a:ext uri="{FF2B5EF4-FFF2-40B4-BE49-F238E27FC236}">
                <a16:creationId xmlns:a16="http://schemas.microsoft.com/office/drawing/2014/main" id="{6B986CE5-C7E4-451C-837D-8D5D24D68A2B}"/>
              </a:ext>
            </a:extLst>
          </p:cNvPr>
          <p:cNvSpPr>
            <a:spLocks noGrp="1" noChangeArrowheads="1"/>
          </p:cNvSpPr>
          <p:nvPr>
            <p:ph type="title"/>
          </p:nvPr>
        </p:nvSpPr>
        <p:spPr>
          <a:ln/>
        </p:spPr>
        <p:txBody>
          <a:bodyPr/>
          <a:lstStyle/>
          <a:p>
            <a:r>
              <a:rPr lang="en-US" altLang="en-US"/>
              <a:t>Float Example 1 – float: right</a:t>
            </a:r>
          </a:p>
        </p:txBody>
      </p:sp>
      <p:pic>
        <p:nvPicPr>
          <p:cNvPr id="60425" name="Picture 9">
            <a:extLst>
              <a:ext uri="{FF2B5EF4-FFF2-40B4-BE49-F238E27FC236}">
                <a16:creationId xmlns:a16="http://schemas.microsoft.com/office/drawing/2014/main" id="{D3A977E5-E564-4EA9-9594-28A693657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214" y="1485900"/>
            <a:ext cx="2978944"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6" name="Picture 10">
            <a:extLst>
              <a:ext uri="{FF2B5EF4-FFF2-40B4-BE49-F238E27FC236}">
                <a16:creationId xmlns:a16="http://schemas.microsoft.com/office/drawing/2014/main" id="{77E95071-9EF4-4867-AC7C-7A408E8EC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750" y="1485900"/>
            <a:ext cx="2871788" cy="263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E4EA2E1-7CB7-4DF5-BD26-47B6B293D0D1}"/>
              </a:ext>
            </a:extLst>
          </p:cNvPr>
          <p:cNvSpPr>
            <a:spLocks noGrp="1"/>
          </p:cNvSpPr>
          <p:nvPr>
            <p:ph type="dt" sz="half" idx="10"/>
          </p:nvPr>
        </p:nvSpPr>
        <p:spPr/>
        <p:txBody>
          <a:bodyPr/>
          <a:lstStyle/>
          <a:p>
            <a:fld id="{94038CCB-ACDC-4757-9695-5A0A6851490A}" type="datetime1">
              <a:rPr lang="en-US" altLang="en-US"/>
              <a:pPr/>
              <a:t>4/1/2024</a:t>
            </a:fld>
            <a:endParaRPr lang="en-US" altLang="en-US">
              <a:solidFill>
                <a:schemeClr val="tx1"/>
              </a:solidFill>
            </a:endParaRPr>
          </a:p>
        </p:txBody>
      </p:sp>
      <p:sp>
        <p:nvSpPr>
          <p:cNvPr id="6" name="Footer Placeholder 4">
            <a:extLst>
              <a:ext uri="{FF2B5EF4-FFF2-40B4-BE49-F238E27FC236}">
                <a16:creationId xmlns:a16="http://schemas.microsoft.com/office/drawing/2014/main" id="{2EA668A3-D214-4FA3-93F3-844E227DAC76}"/>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7" name="Slide Number Placeholder 5">
            <a:extLst>
              <a:ext uri="{FF2B5EF4-FFF2-40B4-BE49-F238E27FC236}">
                <a16:creationId xmlns:a16="http://schemas.microsoft.com/office/drawing/2014/main" id="{6DD2C83B-3F77-4FF5-B6AD-1A42A27742E3}"/>
              </a:ext>
            </a:extLst>
          </p:cNvPr>
          <p:cNvSpPr>
            <a:spLocks noGrp="1"/>
          </p:cNvSpPr>
          <p:nvPr>
            <p:ph type="sldNum" sz="quarter" idx="12"/>
          </p:nvPr>
        </p:nvSpPr>
        <p:spPr/>
        <p:txBody>
          <a:bodyPr/>
          <a:lstStyle/>
          <a:p>
            <a:r>
              <a:rPr lang="en-US" altLang="en-US"/>
              <a:t>slide </a:t>
            </a:r>
            <a:fld id="{B43927E9-8D92-41F0-8B03-276271A709B3}" type="slidenum">
              <a:rPr lang="en-US" altLang="en-US"/>
              <a:pPr/>
              <a:t>65</a:t>
            </a:fld>
            <a:endParaRPr lang="en-US" altLang="en-US" sz="1050">
              <a:solidFill>
                <a:schemeClr val="tx1"/>
              </a:solidFill>
              <a:latin typeface="Arial" panose="020B0604020202020204" pitchFamily="34" charset="0"/>
            </a:endParaRPr>
          </a:p>
        </p:txBody>
      </p:sp>
      <p:sp>
        <p:nvSpPr>
          <p:cNvPr id="61442" name="Rectangle 2">
            <a:extLst>
              <a:ext uri="{FF2B5EF4-FFF2-40B4-BE49-F238E27FC236}">
                <a16:creationId xmlns:a16="http://schemas.microsoft.com/office/drawing/2014/main" id="{4C489862-C80D-4AE2-93D5-662D3A7B9FE0}"/>
              </a:ext>
            </a:extLst>
          </p:cNvPr>
          <p:cNvSpPr>
            <a:spLocks noGrp="1" noChangeArrowheads="1"/>
          </p:cNvSpPr>
          <p:nvPr>
            <p:ph type="title"/>
          </p:nvPr>
        </p:nvSpPr>
        <p:spPr>
          <a:ln/>
        </p:spPr>
        <p:txBody>
          <a:bodyPr/>
          <a:lstStyle/>
          <a:p>
            <a:r>
              <a:rPr lang="en-US" altLang="en-US"/>
              <a:t>Float Example 2 – float: left</a:t>
            </a:r>
          </a:p>
        </p:txBody>
      </p:sp>
      <p:pic>
        <p:nvPicPr>
          <p:cNvPr id="61445" name="Picture 5">
            <a:extLst>
              <a:ext uri="{FF2B5EF4-FFF2-40B4-BE49-F238E27FC236}">
                <a16:creationId xmlns:a16="http://schemas.microsoft.com/office/drawing/2014/main" id="{52F21911-C009-4807-882A-16FB37C6C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437" y="1612218"/>
            <a:ext cx="2986088" cy="27289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6" name="Picture 6">
            <a:extLst>
              <a:ext uri="{FF2B5EF4-FFF2-40B4-BE49-F238E27FC236}">
                <a16:creationId xmlns:a16="http://schemas.microsoft.com/office/drawing/2014/main" id="{88307EEE-51C7-4B09-84ED-34AB27FC8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178" y="1658652"/>
            <a:ext cx="2857500" cy="263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4B4805-5167-4BD0-8C43-8667CE867244}"/>
              </a:ext>
            </a:extLst>
          </p:cNvPr>
          <p:cNvSpPr>
            <a:spLocks noGrp="1"/>
          </p:cNvSpPr>
          <p:nvPr>
            <p:ph type="dt" sz="half" idx="10"/>
          </p:nvPr>
        </p:nvSpPr>
        <p:spPr/>
        <p:txBody>
          <a:bodyPr/>
          <a:lstStyle/>
          <a:p>
            <a:fld id="{07F124D2-201F-4EC2-893F-53367A1BC633}" type="datetime1">
              <a:rPr lang="en-US" altLang="en-US"/>
              <a:pPr/>
              <a:t>4/1/2024</a:t>
            </a:fld>
            <a:endParaRPr lang="en-US" altLang="en-US">
              <a:solidFill>
                <a:schemeClr val="tx1"/>
              </a:solidFill>
            </a:endParaRPr>
          </a:p>
        </p:txBody>
      </p:sp>
      <p:sp>
        <p:nvSpPr>
          <p:cNvPr id="5" name="Footer Placeholder 4">
            <a:extLst>
              <a:ext uri="{FF2B5EF4-FFF2-40B4-BE49-F238E27FC236}">
                <a16:creationId xmlns:a16="http://schemas.microsoft.com/office/drawing/2014/main" id="{5A068247-56A7-4316-9C35-2D8E1CAD079B}"/>
              </a:ext>
            </a:extLst>
          </p:cNvPr>
          <p:cNvSpPr>
            <a:spLocks noGrp="1"/>
          </p:cNvSpPr>
          <p:nvPr>
            <p:ph type="ftr" sz="quarter" idx="11"/>
          </p:nvPr>
        </p:nvSpPr>
        <p:spPr/>
        <p:txBody>
          <a:bodyPr/>
          <a:lstStyle/>
          <a:p>
            <a:r>
              <a:rPr lang="en-US" altLang="en-US"/>
              <a:t>Using Cascading Style Sheets</a:t>
            </a:r>
            <a:endParaRPr lang="en-US" altLang="en-US" sz="1050">
              <a:solidFill>
                <a:schemeClr val="tx1"/>
              </a:solidFill>
              <a:latin typeface="Arial" panose="020B0604020202020204" pitchFamily="34" charset="0"/>
            </a:endParaRPr>
          </a:p>
        </p:txBody>
      </p:sp>
      <p:sp>
        <p:nvSpPr>
          <p:cNvPr id="6" name="Slide Number Placeholder 5">
            <a:extLst>
              <a:ext uri="{FF2B5EF4-FFF2-40B4-BE49-F238E27FC236}">
                <a16:creationId xmlns:a16="http://schemas.microsoft.com/office/drawing/2014/main" id="{707754AB-DF81-4412-8076-7D88466D2439}"/>
              </a:ext>
            </a:extLst>
          </p:cNvPr>
          <p:cNvSpPr>
            <a:spLocks noGrp="1"/>
          </p:cNvSpPr>
          <p:nvPr>
            <p:ph type="sldNum" sz="quarter" idx="12"/>
          </p:nvPr>
        </p:nvSpPr>
        <p:spPr/>
        <p:txBody>
          <a:bodyPr/>
          <a:lstStyle/>
          <a:p>
            <a:r>
              <a:rPr lang="en-US" altLang="en-US"/>
              <a:t>slide </a:t>
            </a:r>
            <a:fld id="{5A864B33-7C4D-4B50-8E1B-ED79B21FD8C0}" type="slidenum">
              <a:rPr lang="en-US" altLang="en-US"/>
              <a:pPr/>
              <a:t>66</a:t>
            </a:fld>
            <a:endParaRPr lang="en-US" altLang="en-US" sz="1050">
              <a:solidFill>
                <a:schemeClr val="tx1"/>
              </a:solidFill>
              <a:latin typeface="Arial" panose="020B0604020202020204" pitchFamily="34" charset="0"/>
            </a:endParaRPr>
          </a:p>
        </p:txBody>
      </p:sp>
      <p:sp>
        <p:nvSpPr>
          <p:cNvPr id="19458" name="Rectangle 2">
            <a:extLst>
              <a:ext uri="{FF2B5EF4-FFF2-40B4-BE49-F238E27FC236}">
                <a16:creationId xmlns:a16="http://schemas.microsoft.com/office/drawing/2014/main" id="{C5F91D19-D81D-4504-ADBC-A5AE87F0A685}"/>
              </a:ext>
            </a:extLst>
          </p:cNvPr>
          <p:cNvSpPr>
            <a:spLocks noGrp="1" noChangeArrowheads="1"/>
          </p:cNvSpPr>
          <p:nvPr>
            <p:ph type="title"/>
          </p:nvPr>
        </p:nvSpPr>
        <p:spPr>
          <a:ln/>
        </p:spPr>
        <p:txBody>
          <a:bodyPr/>
          <a:lstStyle/>
          <a:p>
            <a:r>
              <a:rPr lang="en-US" altLang="en-US"/>
              <a:t>Resources</a:t>
            </a:r>
          </a:p>
        </p:txBody>
      </p:sp>
      <p:sp>
        <p:nvSpPr>
          <p:cNvPr id="19459" name="Rectangle 3">
            <a:extLst>
              <a:ext uri="{FF2B5EF4-FFF2-40B4-BE49-F238E27FC236}">
                <a16:creationId xmlns:a16="http://schemas.microsoft.com/office/drawing/2014/main" id="{90002CFA-3998-46C6-A078-9D778059DE32}"/>
              </a:ext>
            </a:extLst>
          </p:cNvPr>
          <p:cNvSpPr>
            <a:spLocks noGrp="1" noChangeArrowheads="1"/>
          </p:cNvSpPr>
          <p:nvPr>
            <p:ph type="body" idx="1"/>
          </p:nvPr>
        </p:nvSpPr>
        <p:spPr>
          <a:xfrm>
            <a:off x="1068100" y="1514697"/>
            <a:ext cx="7047300" cy="2502000"/>
          </a:xfrm>
          <a:ln/>
        </p:spPr>
        <p:txBody>
          <a:bodyPr/>
          <a:lstStyle/>
          <a:p>
            <a:pPr>
              <a:lnSpc>
                <a:spcPct val="80000"/>
              </a:lnSpc>
              <a:spcBef>
                <a:spcPct val="15000"/>
              </a:spcBef>
              <a:spcAft>
                <a:spcPct val="20000"/>
              </a:spcAft>
            </a:pPr>
            <a:r>
              <a:rPr lang="en-US" altLang="en-US" sz="900" dirty="0">
                <a:solidFill>
                  <a:schemeClr val="bg1"/>
                </a:solidFill>
              </a:rPr>
              <a:t>A List Apart – articles on practical issues and suggestions for working with CSS correctly</a:t>
            </a:r>
            <a:br>
              <a:rPr lang="en-US" altLang="en-US" sz="900" dirty="0">
                <a:solidFill>
                  <a:schemeClr val="bg1"/>
                </a:solidFill>
              </a:rPr>
            </a:br>
            <a:r>
              <a:rPr lang="en-US" altLang="en-US" sz="900" dirty="0">
                <a:solidFill>
                  <a:schemeClr val="bg1"/>
                </a:solidFill>
              </a:rPr>
              <a:t>	</a:t>
            </a:r>
            <a:r>
              <a:rPr lang="en-US" altLang="en-US" sz="900" dirty="0">
                <a:solidFill>
                  <a:schemeClr val="bg1"/>
                </a:solidFill>
                <a:latin typeface="Courier New" panose="02070309020205020404" pitchFamily="49" charset="0"/>
              </a:rPr>
              <a:t>http://www.alistapart.com/topics/code/css</a:t>
            </a:r>
          </a:p>
          <a:p>
            <a:pPr>
              <a:lnSpc>
                <a:spcPct val="80000"/>
              </a:lnSpc>
              <a:spcBef>
                <a:spcPct val="15000"/>
              </a:spcBef>
              <a:spcAft>
                <a:spcPct val="20000"/>
              </a:spcAft>
            </a:pPr>
            <a:r>
              <a:rPr lang="en-US" altLang="en-US" sz="900" dirty="0">
                <a:solidFill>
                  <a:schemeClr val="bg1"/>
                </a:solidFill>
              </a:rPr>
              <a:t>Example XHTML Pages, with and without the CSS Style Sheet:</a:t>
            </a:r>
            <a:br>
              <a:rPr lang="en-US" altLang="en-US" sz="900" dirty="0">
                <a:solidFill>
                  <a:schemeClr val="bg1"/>
                </a:solidFill>
              </a:rPr>
            </a:br>
            <a:r>
              <a:rPr lang="en-US" altLang="en-US" sz="900" dirty="0">
                <a:solidFill>
                  <a:schemeClr val="bg1"/>
                </a:solidFill>
              </a:rPr>
              <a:t>	</a:t>
            </a:r>
            <a:r>
              <a:rPr lang="en-US" altLang="en-US" sz="900" dirty="0">
                <a:solidFill>
                  <a:schemeClr val="bg1"/>
                </a:solidFill>
                <a:latin typeface="Courier New" panose="02070309020205020404" pitchFamily="49" charset="0"/>
              </a:rPr>
              <a:t>http://techbriefings.stanford.edu/web_standards/example1.html</a:t>
            </a:r>
            <a:r>
              <a:rPr lang="en-US" altLang="en-US" sz="900" dirty="0">
                <a:solidFill>
                  <a:schemeClr val="bg1"/>
                </a:solidFill>
              </a:rPr>
              <a:t>	</a:t>
            </a:r>
            <a:r>
              <a:rPr lang="en-US" altLang="en-US" sz="900" dirty="0">
                <a:solidFill>
                  <a:schemeClr val="bg1"/>
                </a:solidFill>
                <a:latin typeface="Courier New" panose="02070309020205020404" pitchFamily="49" charset="0"/>
              </a:rPr>
              <a:t>http://techbriefings.stanford.edu/web_standards/example2.html</a:t>
            </a:r>
            <a:r>
              <a:rPr lang="en-US" altLang="en-US" sz="900" dirty="0">
                <a:solidFill>
                  <a:schemeClr val="bg1"/>
                </a:solidFill>
              </a:rPr>
              <a:t> 	</a:t>
            </a:r>
            <a:r>
              <a:rPr lang="en-US" altLang="en-US" sz="900" dirty="0">
                <a:solidFill>
                  <a:schemeClr val="bg1"/>
                </a:solidFill>
                <a:latin typeface="Courier New" panose="02070309020205020404" pitchFamily="49" charset="0"/>
              </a:rPr>
              <a:t>http://techbriefings.stanford.edu/web_standards/example.css</a:t>
            </a:r>
            <a:r>
              <a:rPr lang="en-US" altLang="en-US" sz="900" dirty="0">
                <a:solidFill>
                  <a:schemeClr val="bg1"/>
                </a:solidFill>
              </a:rPr>
              <a:t> </a:t>
            </a:r>
          </a:p>
          <a:p>
            <a:pPr>
              <a:lnSpc>
                <a:spcPct val="80000"/>
              </a:lnSpc>
              <a:spcBef>
                <a:spcPct val="15000"/>
              </a:spcBef>
              <a:spcAft>
                <a:spcPct val="20000"/>
              </a:spcAft>
            </a:pPr>
            <a:r>
              <a:rPr lang="en-US" altLang="en-US" sz="900" dirty="0">
                <a:solidFill>
                  <a:schemeClr val="bg1"/>
                </a:solidFill>
              </a:rPr>
              <a:t>The </a:t>
            </a:r>
            <a:r>
              <a:rPr lang="en-US" altLang="en-US" sz="900" i="1" dirty="0">
                <a:solidFill>
                  <a:schemeClr val="bg1"/>
                </a:solidFill>
              </a:rPr>
              <a:t>CSS Zen Garden</a:t>
            </a:r>
            <a:r>
              <a:rPr lang="en-US" altLang="en-US" sz="900" dirty="0">
                <a:solidFill>
                  <a:schemeClr val="bg1"/>
                </a:solidFill>
              </a:rPr>
              <a:t> shows some of the most advanced uses of CSS:  	</a:t>
            </a:r>
            <a:r>
              <a:rPr lang="en-US" altLang="en-US" sz="900" dirty="0">
                <a:solidFill>
                  <a:schemeClr val="bg1"/>
                </a:solidFill>
                <a:latin typeface="Courier New" panose="02070309020205020404" pitchFamily="49" charset="0"/>
              </a:rPr>
              <a:t>http://www.csszengarden.com/</a:t>
            </a:r>
          </a:p>
          <a:p>
            <a:pPr>
              <a:lnSpc>
                <a:spcPct val="80000"/>
              </a:lnSpc>
              <a:spcBef>
                <a:spcPct val="15000"/>
              </a:spcBef>
              <a:spcAft>
                <a:spcPct val="20000"/>
              </a:spcAft>
            </a:pPr>
            <a:r>
              <a:rPr lang="en-US" altLang="en-US" sz="900" i="1" dirty="0">
                <a:solidFill>
                  <a:schemeClr val="bg1"/>
                </a:solidFill>
              </a:rPr>
              <a:t>CSS in the real world: </a:t>
            </a:r>
            <a:r>
              <a:rPr lang="en-US" altLang="en-US" sz="900" i="1" dirty="0" err="1">
                <a:solidFill>
                  <a:schemeClr val="bg1"/>
                </a:solidFill>
              </a:rPr>
              <a:t>ajc.com's</a:t>
            </a:r>
            <a:r>
              <a:rPr lang="en-US" altLang="en-US" sz="900" i="1" dirty="0">
                <a:solidFill>
                  <a:schemeClr val="bg1"/>
                </a:solidFill>
              </a:rPr>
              <a:t> 'News Break':  	</a:t>
            </a:r>
            <a:r>
              <a:rPr lang="en-US" altLang="en-US" sz="900" dirty="0">
                <a:solidFill>
                  <a:schemeClr val="bg1"/>
                </a:solidFill>
                <a:latin typeface="Courier New" panose="02070309020205020404" pitchFamily="49" charset="0"/>
              </a:rPr>
              <a:t>http://www.holovaty.com/blog/archive/2002/09/28/2340</a:t>
            </a:r>
          </a:p>
          <a:p>
            <a:pPr>
              <a:lnSpc>
                <a:spcPct val="80000"/>
              </a:lnSpc>
              <a:spcBef>
                <a:spcPct val="15000"/>
              </a:spcBef>
              <a:spcAft>
                <a:spcPct val="20000"/>
              </a:spcAft>
            </a:pPr>
            <a:r>
              <a:rPr lang="en-US" altLang="en-US" sz="900" dirty="0">
                <a:solidFill>
                  <a:schemeClr val="bg1"/>
                </a:solidFill>
              </a:rPr>
              <a:t>Microsoft's CSS Information:  	</a:t>
            </a:r>
            <a:r>
              <a:rPr lang="en-US" altLang="en-US" sz="900" dirty="0">
                <a:solidFill>
                  <a:schemeClr val="bg1"/>
                </a:solidFill>
                <a:latin typeface="Courier New" panose="02070309020205020404" pitchFamily="49" charset="0"/>
              </a:rPr>
              <a:t>http://msdn.microsoft.com/workshop/author/css/reference/attributes.asp</a:t>
            </a:r>
            <a:r>
              <a:rPr lang="en-US" altLang="en-US" sz="900" dirty="0">
                <a:solidFill>
                  <a:schemeClr val="bg1"/>
                </a:solidFill>
              </a:rPr>
              <a:t> </a:t>
            </a:r>
          </a:p>
          <a:p>
            <a:pPr>
              <a:lnSpc>
                <a:spcPct val="80000"/>
              </a:lnSpc>
              <a:spcBef>
                <a:spcPct val="15000"/>
              </a:spcBef>
              <a:spcAft>
                <a:spcPct val="20000"/>
              </a:spcAft>
            </a:pPr>
            <a:r>
              <a:rPr lang="en-US" altLang="en-US" sz="900" dirty="0">
                <a:solidFill>
                  <a:schemeClr val="bg1"/>
                </a:solidFill>
              </a:rPr>
              <a:t>Microsoft's Style Sheet Demonstrations:  	</a:t>
            </a:r>
            <a:r>
              <a:rPr lang="en-US" altLang="en-US" sz="900" dirty="0">
                <a:solidFill>
                  <a:schemeClr val="bg1"/>
                </a:solidFill>
                <a:latin typeface="Courier New" panose="02070309020205020404" pitchFamily="49" charset="0"/>
              </a:rPr>
              <a:t>http://www.microsoft.com/typography/css/gallery/extract1.htm</a:t>
            </a:r>
            <a:r>
              <a:rPr lang="en-US" altLang="en-US" sz="900" dirty="0">
                <a:solidFill>
                  <a:schemeClr val="bg1"/>
                </a:solidFill>
              </a:rPr>
              <a:t> 	</a:t>
            </a:r>
            <a:r>
              <a:rPr lang="en-US" altLang="en-US" sz="900" dirty="0">
                <a:solidFill>
                  <a:schemeClr val="bg1"/>
                </a:solidFill>
                <a:latin typeface="Courier New" panose="02070309020205020404" pitchFamily="49" charset="0"/>
              </a:rPr>
              <a:t>http://www.microsoft.com/typography/css/gallery/slide1.htm</a:t>
            </a:r>
            <a:r>
              <a:rPr lang="en-US" altLang="en-US" sz="900" dirty="0">
                <a:solidFill>
                  <a:schemeClr val="bg1"/>
                </a:solidFill>
              </a:rPr>
              <a:t> </a:t>
            </a:r>
          </a:p>
          <a:p>
            <a:pPr>
              <a:lnSpc>
                <a:spcPct val="80000"/>
              </a:lnSpc>
              <a:spcBef>
                <a:spcPct val="15000"/>
              </a:spcBef>
              <a:spcAft>
                <a:spcPct val="20000"/>
              </a:spcAft>
            </a:pPr>
            <a:r>
              <a:rPr lang="en-US" altLang="en-US" sz="900" dirty="0">
                <a:solidFill>
                  <a:schemeClr val="bg1"/>
                </a:solidFill>
              </a:rPr>
              <a:t>W3C Style Examples</a:t>
            </a:r>
            <a:br>
              <a:rPr lang="en-US" altLang="en-US" sz="900" dirty="0">
                <a:solidFill>
                  <a:schemeClr val="bg1"/>
                </a:solidFill>
              </a:rPr>
            </a:br>
            <a:r>
              <a:rPr lang="en-US" altLang="en-US" sz="900" dirty="0">
                <a:solidFill>
                  <a:schemeClr val="bg1"/>
                </a:solidFill>
              </a:rPr>
              <a:t>	</a:t>
            </a:r>
            <a:r>
              <a:rPr lang="en-US" altLang="en-US" sz="900" dirty="0">
                <a:solidFill>
                  <a:schemeClr val="bg1"/>
                </a:solidFill>
                <a:latin typeface="Courier New" panose="02070309020205020404" pitchFamily="49" charset="0"/>
              </a:rPr>
              <a:t>http://www.w3.org/Style/Examples/007</a:t>
            </a:r>
          </a:p>
          <a:p>
            <a:pPr>
              <a:lnSpc>
                <a:spcPct val="80000"/>
              </a:lnSpc>
              <a:spcBef>
                <a:spcPct val="15000"/>
              </a:spcBef>
              <a:spcAft>
                <a:spcPct val="20000"/>
              </a:spcAft>
            </a:pPr>
            <a:r>
              <a:rPr lang="en-US" altLang="en-US" sz="900" dirty="0">
                <a:solidFill>
                  <a:schemeClr val="bg1"/>
                </a:solidFill>
              </a:rPr>
              <a:t>W3C CSS 2.1 Specifications:</a:t>
            </a:r>
            <a:br>
              <a:rPr lang="en-US" altLang="en-US" sz="900" dirty="0">
                <a:solidFill>
                  <a:schemeClr val="bg1"/>
                </a:solidFill>
              </a:rPr>
            </a:br>
            <a:r>
              <a:rPr lang="en-US" altLang="en-US" sz="900" dirty="0">
                <a:solidFill>
                  <a:schemeClr val="bg1"/>
                </a:solidFill>
              </a:rPr>
              <a:t>	</a:t>
            </a:r>
            <a:r>
              <a:rPr lang="en-US" altLang="en-US" sz="900" dirty="0">
                <a:solidFill>
                  <a:schemeClr val="bg1"/>
                </a:solidFill>
                <a:latin typeface="Courier New" panose="02070309020205020404" pitchFamily="49" charset="0"/>
              </a:rPr>
              <a:t>http://www.w3.org/TR/CSS21/</a:t>
            </a:r>
          </a:p>
          <a:p>
            <a:pPr>
              <a:lnSpc>
                <a:spcPct val="80000"/>
              </a:lnSpc>
              <a:spcBef>
                <a:spcPct val="15000"/>
              </a:spcBef>
              <a:spcAft>
                <a:spcPct val="20000"/>
              </a:spcAft>
            </a:pPr>
            <a:r>
              <a:rPr lang="en-US" altLang="en-US" sz="900" dirty="0">
                <a:solidFill>
                  <a:schemeClr val="bg1"/>
                </a:solidFill>
              </a:rPr>
              <a:t>W3Schools CSS Tutorial:</a:t>
            </a:r>
            <a:br>
              <a:rPr lang="en-US" altLang="en-US" sz="900" dirty="0">
                <a:solidFill>
                  <a:schemeClr val="bg1"/>
                </a:solidFill>
                <a:latin typeface="Courier New" panose="02070309020205020404" pitchFamily="49" charset="0"/>
              </a:rPr>
            </a:br>
            <a:r>
              <a:rPr lang="en-US" altLang="en-US" sz="900" dirty="0">
                <a:solidFill>
                  <a:schemeClr val="bg1"/>
                </a:solidFill>
                <a:latin typeface="Courier New" panose="02070309020205020404" pitchFamily="49" charset="0"/>
              </a:rPr>
              <a:t>	http://www.w3schools.com/css</a:t>
            </a:r>
          </a:p>
          <a:p>
            <a:pPr>
              <a:lnSpc>
                <a:spcPct val="80000"/>
              </a:lnSpc>
              <a:spcBef>
                <a:spcPct val="15000"/>
              </a:spcBef>
              <a:spcAft>
                <a:spcPct val="20000"/>
              </a:spcAft>
            </a:pPr>
            <a:r>
              <a:rPr lang="en-US" altLang="en-US" sz="900" dirty="0">
                <a:solidFill>
                  <a:schemeClr val="bg1"/>
                </a:solidFill>
              </a:rPr>
              <a:t>W3Schools CSS Reference:</a:t>
            </a:r>
            <a:br>
              <a:rPr lang="en-US" altLang="en-US" sz="900" dirty="0">
                <a:solidFill>
                  <a:schemeClr val="bg1"/>
                </a:solidFill>
              </a:rPr>
            </a:br>
            <a:r>
              <a:rPr lang="en-US" altLang="en-US" sz="900" dirty="0">
                <a:solidFill>
                  <a:schemeClr val="bg1"/>
                </a:solidFill>
                <a:latin typeface="Courier New" panose="02070309020205020404" pitchFamily="49" charset="0"/>
              </a:rPr>
              <a:t>	http://www.w3schools.com/css/css_reference.asp</a:t>
            </a:r>
          </a:p>
          <a:p>
            <a:pPr>
              <a:lnSpc>
                <a:spcPct val="80000"/>
              </a:lnSpc>
              <a:spcBef>
                <a:spcPct val="15000"/>
              </a:spcBef>
              <a:spcAft>
                <a:spcPct val="20000"/>
              </a:spcAft>
            </a:pPr>
            <a:r>
              <a:rPr lang="en-US" altLang="en-US" sz="900" dirty="0" err="1">
                <a:solidFill>
                  <a:schemeClr val="bg1"/>
                </a:solidFill>
              </a:rPr>
              <a:t>Webmonkey’s</a:t>
            </a:r>
            <a:r>
              <a:rPr lang="en-US" altLang="en-US" sz="900" dirty="0">
                <a:solidFill>
                  <a:schemeClr val="bg1"/>
                </a:solidFill>
              </a:rPr>
              <a:t> Cascading Style Sheet Guide:  	</a:t>
            </a:r>
            <a:br>
              <a:rPr lang="en-US" altLang="en-US" sz="900" dirty="0">
                <a:solidFill>
                  <a:schemeClr val="bg1"/>
                </a:solidFill>
              </a:rPr>
            </a:br>
            <a:r>
              <a:rPr lang="en-US" altLang="en-US" sz="900" dirty="0">
                <a:solidFill>
                  <a:schemeClr val="bg1"/>
                </a:solidFill>
              </a:rPr>
              <a:t>	</a:t>
            </a:r>
            <a:r>
              <a:rPr lang="en-US" altLang="en-US" sz="900" dirty="0">
                <a:solidFill>
                  <a:schemeClr val="bg1"/>
                </a:solidFill>
                <a:latin typeface="Courier New" panose="02070309020205020404" pitchFamily="49" charset="0"/>
              </a:rPr>
              <a:t>http://www.webmonkey.com/reference/stylesheet_guide</a:t>
            </a:r>
            <a:r>
              <a:rPr lang="en-US" altLang="en-US" sz="900" dirty="0">
                <a:solidFill>
                  <a:schemeClr val="bg1"/>
                </a:solidFill>
              </a:rPr>
              <a:t>/</a:t>
            </a:r>
          </a:p>
          <a:p>
            <a:pPr>
              <a:lnSpc>
                <a:spcPct val="80000"/>
              </a:lnSpc>
              <a:spcBef>
                <a:spcPct val="15000"/>
              </a:spcBef>
              <a:spcAft>
                <a:spcPct val="20000"/>
              </a:spcAft>
            </a:pPr>
            <a:r>
              <a:rPr lang="en-US" altLang="en-US" sz="900" dirty="0">
                <a:solidFill>
                  <a:schemeClr val="bg1"/>
                </a:solidFill>
              </a:rPr>
              <a:t>Brian Wilson’s Cascading Style Sheet Reference Guide:  	</a:t>
            </a:r>
            <a:r>
              <a:rPr lang="en-US" altLang="en-US" sz="900" dirty="0">
                <a:solidFill>
                  <a:schemeClr val="bg1"/>
                </a:solidFill>
                <a:latin typeface="Courier New" panose="02070309020205020404" pitchFamily="49" charset="0"/>
              </a:rPr>
              <a:t>http://www.blooberry.com/indexdot/css/index.html</a:t>
            </a:r>
            <a:r>
              <a:rPr lang="en-US" altLang="en-US" sz="900" dirty="0">
                <a:solidFill>
                  <a:schemeClr val="bg1"/>
                </a:solidFill>
              </a:rPr>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ctrTitle"/>
          </p:nvPr>
        </p:nvSpPr>
        <p:spPr>
          <a:xfrm>
            <a:off x="1940713" y="708350"/>
            <a:ext cx="7359300" cy="942325"/>
          </a:xfrm>
          <a:prstGeom prst="rect">
            <a:avLst/>
          </a:prstGeom>
        </p:spPr>
        <p:txBody>
          <a:bodyPr spcFirstLastPara="1" wrap="square" lIns="91425" tIns="91425" rIns="91425" bIns="91425" anchor="b" anchorCtr="0">
            <a:noAutofit/>
          </a:bodyPr>
          <a:lstStyle/>
          <a:p>
            <a:pPr marL="1371600" lvl="0" indent="457200" algn="l" rtl="0">
              <a:spcBef>
                <a:spcPts val="0"/>
              </a:spcBef>
              <a:spcAft>
                <a:spcPts val="0"/>
              </a:spcAft>
              <a:buNone/>
            </a:pPr>
            <a:r>
              <a:rPr lang="en-US" sz="4800" dirty="0"/>
              <a:t>Thanks </a:t>
            </a:r>
            <a:endParaRPr sz="4800" dirty="0"/>
          </a:p>
        </p:txBody>
      </p:sp>
      <p:sp>
        <p:nvSpPr>
          <p:cNvPr id="240" name="Google Shape;240;p31"/>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0">
              <a:solidFill>
                <a:schemeClr val="accent3"/>
              </a:solidFill>
              <a:latin typeface="Comfortaa"/>
              <a:ea typeface="Comfortaa"/>
              <a:cs typeface="Comfortaa"/>
              <a:sym typeface="Comfortaa"/>
            </a:endParaRPr>
          </a:p>
        </p:txBody>
      </p:sp>
      <p:sp>
        <p:nvSpPr>
          <p:cNvPr id="241" name="Google Shape;241;p31"/>
          <p:cNvSpPr txBox="1"/>
          <p:nvPr/>
        </p:nvSpPr>
        <p:spPr>
          <a:xfrm>
            <a:off x="2847375" y="4108415"/>
            <a:ext cx="1447500" cy="54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5000" dirty="0">
                <a:solidFill>
                  <a:schemeClr val="accent2"/>
                </a:solidFill>
                <a:latin typeface="Fira Code"/>
                <a:ea typeface="Fira Code"/>
                <a:cs typeface="Fira Code"/>
                <a:sym typeface="Fira Code"/>
              </a:rPr>
              <a:t>...</a:t>
            </a:r>
            <a:endParaRPr sz="5000" dirty="0">
              <a:solidFill>
                <a:schemeClr val="accent2"/>
              </a:solidFill>
            </a:endParaRPr>
          </a:p>
        </p:txBody>
      </p:sp>
      <p:grpSp>
        <p:nvGrpSpPr>
          <p:cNvPr id="246" name="Google Shape;246;p31"/>
          <p:cNvGrpSpPr/>
          <p:nvPr/>
        </p:nvGrpSpPr>
        <p:grpSpPr>
          <a:xfrm>
            <a:off x="255130" y="696438"/>
            <a:ext cx="2377907" cy="3907563"/>
            <a:chOff x="5" y="747463"/>
            <a:chExt cx="2377907" cy="3907563"/>
          </a:xfrm>
        </p:grpSpPr>
        <p:sp>
          <p:nvSpPr>
            <p:cNvPr id="247" name="Google Shape;247;p31"/>
            <p:cNvSpPr/>
            <p:nvPr/>
          </p:nvSpPr>
          <p:spPr>
            <a:xfrm>
              <a:off x="5" y="756038"/>
              <a:ext cx="3549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486329" y="747463"/>
              <a:ext cx="354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5" y="1068263"/>
              <a:ext cx="3549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5" y="1394975"/>
              <a:ext cx="3549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5" y="1721713"/>
              <a:ext cx="3549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34858" y="1721713"/>
              <a:ext cx="454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934654" y="1721722"/>
              <a:ext cx="2607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5" y="2032288"/>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5" y="2375138"/>
              <a:ext cx="327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5" y="26840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5" y="2992988"/>
              <a:ext cx="32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13726" y="37739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434858" y="2032288"/>
              <a:ext cx="3276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95919" y="23751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434858" y="2684063"/>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434858" y="300995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434858" y="3335838"/>
              <a:ext cx="3276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838550" y="2032296"/>
              <a:ext cx="465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838550" y="2375145"/>
              <a:ext cx="65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861466" y="2684069"/>
              <a:ext cx="757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861466" y="3028567"/>
              <a:ext cx="7572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861466" y="3335841"/>
              <a:ext cx="7572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1360349" y="2032296"/>
              <a:ext cx="424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1573836" y="2358182"/>
              <a:ext cx="4242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1697856" y="2684094"/>
              <a:ext cx="2607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1697856" y="3335891"/>
              <a:ext cx="2607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13726" y="401303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395919" y="42965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875884" y="4296538"/>
              <a:ext cx="385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1360349" y="4296538"/>
              <a:ext cx="4869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1912083" y="4296538"/>
              <a:ext cx="17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395919" y="4505063"/>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875884" y="4505063"/>
              <a:ext cx="6135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570204" y="4505063"/>
              <a:ext cx="26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894657" y="75937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486348" y="106828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169818" y="1064149"/>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86342" y="1395013"/>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254423" y="1719659"/>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697859" y="3028567"/>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840717" y="2032296"/>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2037810" y="2684069"/>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1912311" y="450712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34873" y="39876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34873" y="37575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794;p54">
            <a:extLst>
              <a:ext uri="{FF2B5EF4-FFF2-40B4-BE49-F238E27FC236}">
                <a16:creationId xmlns:a16="http://schemas.microsoft.com/office/drawing/2014/main" id="{01CBC28E-AF03-4310-98D7-F770BD3CC447}"/>
              </a:ext>
            </a:extLst>
          </p:cNvPr>
          <p:cNvSpPr txBox="1">
            <a:spLocks/>
          </p:cNvSpPr>
          <p:nvPr/>
        </p:nvSpPr>
        <p:spPr>
          <a:xfrm>
            <a:off x="3499392" y="2296950"/>
            <a:ext cx="4945500" cy="10587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Source Code Pro"/>
              <a:buNone/>
              <a:defRPr sz="16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800"/>
              <a:buFont typeface="Source Code Pro"/>
              <a:buNone/>
              <a:defRPr sz="18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800"/>
              <a:buFont typeface="Source Code Pro"/>
              <a:buNone/>
              <a:defRPr sz="18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800"/>
              <a:buFont typeface="Source Code Pro"/>
              <a:buNone/>
              <a:defRPr sz="18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800"/>
              <a:buFont typeface="Source Code Pro"/>
              <a:buNone/>
              <a:defRPr sz="18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800"/>
              <a:buFont typeface="Source Code Pro"/>
              <a:buNone/>
              <a:defRPr sz="18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800"/>
              <a:buFont typeface="Source Code Pro"/>
              <a:buNone/>
              <a:defRPr sz="18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800"/>
              <a:buFont typeface="Source Code Pro"/>
              <a:buNone/>
              <a:defRPr sz="18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800"/>
              <a:buFont typeface="Source Code Pro"/>
              <a:buNone/>
              <a:defRPr sz="1800" b="0" i="0" u="none" strike="noStrike" cap="none">
                <a:solidFill>
                  <a:schemeClr val="dk1"/>
                </a:solidFill>
                <a:latin typeface="Source Code Pro"/>
                <a:ea typeface="Source Code Pro"/>
                <a:cs typeface="Source Code Pro"/>
                <a:sym typeface="Source Code Pro"/>
              </a:defRPr>
            </a:lvl9pPr>
          </a:lstStyle>
          <a:p>
            <a:pPr marL="0" indent="0" algn="l"/>
            <a:r>
              <a:rPr lang="en-US" sz="3000" dirty="0">
                <a:solidFill>
                  <a:schemeClr val="lt2"/>
                </a:solidFill>
                <a:latin typeface="Source Code Pro Medium"/>
                <a:ea typeface="Source Code Pro Medium"/>
                <a:cs typeface="Source Code Pro Medium"/>
                <a:sym typeface="Source Code Pro Medium"/>
              </a:rPr>
              <a:t>&lt;p&gt; Do you have any questions? &lt;/p&gt;</a:t>
            </a:r>
          </a:p>
          <a:p>
            <a:pPr marL="1371600" indent="0" algn="l"/>
            <a:endParaRPr lang="en-US" dirty="0"/>
          </a:p>
        </p:txBody>
      </p:sp>
    </p:spTree>
    <p:extLst>
      <p:ext uri="{BB962C8B-B14F-4D97-AF65-F5344CB8AC3E}">
        <p14:creationId xmlns:p14="http://schemas.microsoft.com/office/powerpoint/2010/main" val="296728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HTML Basics</a:t>
            </a:r>
            <a:endParaRPr>
              <a:solidFill>
                <a:schemeClr val="accent4"/>
              </a:solidFill>
            </a:endParaRPr>
          </a:p>
        </p:txBody>
      </p:sp>
      <p:sp>
        <p:nvSpPr>
          <p:cNvPr id="449" name="Google Shape;449;p37"/>
          <p:cNvSpPr txBox="1">
            <a:spLocks noGrp="1"/>
          </p:cNvSpPr>
          <p:nvPr>
            <p:ph type="subTitle" idx="1"/>
          </p:nvPr>
        </p:nvSpPr>
        <p:spPr>
          <a:xfrm>
            <a:off x="3794675" y="1529000"/>
            <a:ext cx="4931400" cy="30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structure of HTML is fairly simple:</a:t>
            </a:r>
            <a:endParaRPr b="1"/>
          </a:p>
          <a:p>
            <a:pPr marL="457200" lvl="0" indent="-317500" algn="l" rtl="0">
              <a:spcBef>
                <a:spcPts val="1000"/>
              </a:spcBef>
              <a:spcAft>
                <a:spcPts val="0"/>
              </a:spcAft>
              <a:buSzPts val="1400"/>
              <a:buChar char="●"/>
            </a:pPr>
            <a:r>
              <a:rPr lang="en">
                <a:solidFill>
                  <a:schemeClr val="accent2"/>
                </a:solidFill>
              </a:rPr>
              <a:t>You must start with &lt;!DOCTYPE HTML&gt; &amp; &lt;html&gt;&lt;/html&gt;</a:t>
            </a:r>
            <a:endParaRPr/>
          </a:p>
          <a:p>
            <a:pPr marL="457200" lvl="0" indent="-317500" algn="l" rtl="0">
              <a:spcBef>
                <a:spcPts val="0"/>
              </a:spcBef>
              <a:spcAft>
                <a:spcPts val="0"/>
              </a:spcAft>
              <a:buClr>
                <a:schemeClr val="dk2"/>
              </a:buClr>
              <a:buSzPts val="1400"/>
              <a:buChar char="●"/>
            </a:pPr>
            <a:r>
              <a:rPr lang="en">
                <a:solidFill>
                  <a:schemeClr val="dk2"/>
                </a:solidFill>
              </a:rPr>
              <a:t>Goes in a descending order (top → bottom)</a:t>
            </a:r>
            <a:endParaRPr>
              <a:solidFill>
                <a:schemeClr val="dk2"/>
              </a:solidFill>
            </a:endParaRPr>
          </a:p>
          <a:p>
            <a:pPr marL="457200" lvl="0" indent="-317500" algn="l" rtl="0">
              <a:spcBef>
                <a:spcPts val="0"/>
              </a:spcBef>
              <a:spcAft>
                <a:spcPts val="0"/>
              </a:spcAft>
              <a:buClr>
                <a:schemeClr val="accent5"/>
              </a:buClr>
              <a:buSzPts val="1400"/>
              <a:buChar char="●"/>
            </a:pPr>
            <a:r>
              <a:rPr lang="en">
                <a:solidFill>
                  <a:schemeClr val="accent5"/>
                </a:solidFill>
              </a:rPr>
              <a:t>Less organized than CSS</a:t>
            </a:r>
            <a:endParaRPr>
              <a:solidFill>
                <a:schemeClr val="accent5"/>
              </a:solidFill>
            </a:endParaRPr>
          </a:p>
          <a:p>
            <a:pPr marL="0" lvl="0" indent="0" algn="l" rtl="0">
              <a:spcBef>
                <a:spcPts val="1000"/>
              </a:spcBef>
              <a:spcAft>
                <a:spcPts val="0"/>
              </a:spcAft>
              <a:buNone/>
            </a:pPr>
            <a:r>
              <a:rPr lang="en"/>
              <a:t>Because HTML makes up more of the ‘building blocks’ of a website, the actual program can be a bit more chaotic in organization!</a:t>
            </a:r>
            <a:endParaRPr/>
          </a:p>
        </p:txBody>
      </p:sp>
      <p:sp>
        <p:nvSpPr>
          <p:cNvPr id="450" name="Google Shape;450;p37"/>
          <p:cNvSpPr txBox="1"/>
          <p:nvPr/>
        </p:nvSpPr>
        <p:spPr>
          <a:xfrm>
            <a:off x="8277725" y="1337250"/>
            <a:ext cx="5193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451" name="Google Shape;451;p37"/>
          <p:cNvPicPr preferRelativeResize="0"/>
          <p:nvPr/>
        </p:nvPicPr>
        <p:blipFill>
          <a:blip r:embed="rId3">
            <a:alphaModFix/>
          </a:blip>
          <a:stretch>
            <a:fillRect/>
          </a:stretch>
        </p:blipFill>
        <p:spPr>
          <a:xfrm>
            <a:off x="120500" y="1481650"/>
            <a:ext cx="3580800" cy="2885100"/>
          </a:xfrm>
          <a:prstGeom prst="roundRect">
            <a:avLst>
              <a:gd name="adj" fmla="val 1582"/>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8"/>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CSS Basics</a:t>
            </a:r>
            <a:endParaRPr>
              <a:solidFill>
                <a:schemeClr val="accent4"/>
              </a:solidFill>
            </a:endParaRPr>
          </a:p>
        </p:txBody>
      </p:sp>
      <p:sp>
        <p:nvSpPr>
          <p:cNvPr id="457" name="Google Shape;457;p38"/>
          <p:cNvSpPr txBox="1">
            <a:spLocks noGrp="1"/>
          </p:cNvSpPr>
          <p:nvPr>
            <p:ph type="subTitle" idx="1"/>
          </p:nvPr>
        </p:nvSpPr>
        <p:spPr>
          <a:xfrm>
            <a:off x="3465225" y="1529000"/>
            <a:ext cx="4965600" cy="30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structure of CSS is slightly different than its HTML counterpart:</a:t>
            </a:r>
            <a:endParaRPr b="1"/>
          </a:p>
          <a:p>
            <a:pPr marL="457200" lvl="0" indent="-317500" algn="l" rtl="0">
              <a:spcBef>
                <a:spcPts val="1000"/>
              </a:spcBef>
              <a:spcAft>
                <a:spcPts val="0"/>
              </a:spcAft>
              <a:buSzPts val="1400"/>
              <a:buChar char="●"/>
            </a:pPr>
            <a:r>
              <a:rPr lang="en">
                <a:solidFill>
                  <a:schemeClr val="accent2"/>
                </a:solidFill>
              </a:rPr>
              <a:t>You need to connect each stylesheet to the HTML pages</a:t>
            </a:r>
            <a:endParaRPr/>
          </a:p>
          <a:p>
            <a:pPr marL="457200" lvl="0" indent="-317500" algn="l" rtl="0">
              <a:spcBef>
                <a:spcPts val="0"/>
              </a:spcBef>
              <a:spcAft>
                <a:spcPts val="0"/>
              </a:spcAft>
              <a:buClr>
                <a:schemeClr val="dk2"/>
              </a:buClr>
              <a:buSzPts val="1400"/>
              <a:buChar char="●"/>
            </a:pPr>
            <a:r>
              <a:rPr lang="en">
                <a:solidFill>
                  <a:schemeClr val="dk2"/>
                </a:solidFill>
              </a:rPr>
              <a:t>More concise </a:t>
            </a:r>
            <a:endParaRPr>
              <a:solidFill>
                <a:schemeClr val="dk2"/>
              </a:solidFill>
            </a:endParaRPr>
          </a:p>
          <a:p>
            <a:pPr marL="457200" lvl="0" indent="-317500" algn="l" rtl="0">
              <a:spcBef>
                <a:spcPts val="0"/>
              </a:spcBef>
              <a:spcAft>
                <a:spcPts val="0"/>
              </a:spcAft>
              <a:buClr>
                <a:schemeClr val="accent5"/>
              </a:buClr>
              <a:buSzPts val="1400"/>
              <a:buChar char="●"/>
            </a:pPr>
            <a:r>
              <a:rPr lang="en">
                <a:solidFill>
                  <a:schemeClr val="accent5"/>
                </a:solidFill>
              </a:rPr>
              <a:t>Focuses groups of code on individual parts of the website</a:t>
            </a:r>
            <a:endParaRPr>
              <a:solidFill>
                <a:schemeClr val="accent5"/>
              </a:solidFill>
            </a:endParaRPr>
          </a:p>
          <a:p>
            <a:pPr marL="0" lvl="0" indent="0" algn="l" rtl="0">
              <a:spcBef>
                <a:spcPts val="1000"/>
              </a:spcBef>
              <a:spcAft>
                <a:spcPts val="0"/>
              </a:spcAft>
              <a:buNone/>
            </a:pPr>
            <a:r>
              <a:rPr lang="en"/>
              <a:t>CSS doesn’t make any slightly complex parts (somewhat).</a:t>
            </a:r>
            <a:endParaRPr/>
          </a:p>
        </p:txBody>
      </p:sp>
      <p:sp>
        <p:nvSpPr>
          <p:cNvPr id="458" name="Google Shape;458;p38"/>
          <p:cNvSpPr txBox="1"/>
          <p:nvPr/>
        </p:nvSpPr>
        <p:spPr>
          <a:xfrm>
            <a:off x="8277725" y="1337250"/>
            <a:ext cx="5193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459" name="Google Shape;459;p38"/>
          <p:cNvPicPr preferRelativeResize="0"/>
          <p:nvPr/>
        </p:nvPicPr>
        <p:blipFill rotWithShape="1">
          <a:blip r:embed="rId3">
            <a:alphaModFix/>
          </a:blip>
          <a:srcRect l="10251" t="11541" r="11433" b="10999"/>
          <a:stretch/>
        </p:blipFill>
        <p:spPr>
          <a:xfrm>
            <a:off x="118500" y="1443100"/>
            <a:ext cx="3254700" cy="2966100"/>
          </a:xfrm>
          <a:prstGeom prst="roundRect">
            <a:avLst>
              <a:gd name="adj" fmla="val 3591"/>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9"/>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 </a:t>
            </a:r>
            <a:r>
              <a:rPr lang="en">
                <a:solidFill>
                  <a:schemeClr val="accent4"/>
                </a:solidFill>
              </a:rPr>
              <a:t>Code</a:t>
            </a:r>
            <a:endParaRPr>
              <a:solidFill>
                <a:schemeClr val="accent4"/>
              </a:solidFill>
            </a:endParaRPr>
          </a:p>
        </p:txBody>
      </p:sp>
      <p:sp>
        <p:nvSpPr>
          <p:cNvPr id="465" name="Google Shape;465;p39"/>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66" name="Google Shape;466;p39"/>
          <p:cNvSpPr txBox="1">
            <a:spLocks noGrp="1"/>
          </p:cNvSpPr>
          <p:nvPr>
            <p:ph type="subTitle" idx="1"/>
          </p:nvPr>
        </p:nvSpPr>
        <p:spPr>
          <a:xfrm>
            <a:off x="2080150" y="346885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&lt; </a:t>
            </a:r>
            <a:r>
              <a:rPr lang="en"/>
              <a:t>We’ll walk you through some example HTML/CSS code!</a:t>
            </a:r>
            <a:r>
              <a:rPr lang="en" sz="1400"/>
              <a:t>&gt;</a:t>
            </a:r>
            <a:endParaRPr/>
          </a:p>
        </p:txBody>
      </p:sp>
      <p:sp>
        <p:nvSpPr>
          <p:cNvPr id="467" name="Google Shape;467;p39"/>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000">
              <a:solidFill>
                <a:schemeClr val="accent3"/>
              </a:solidFill>
              <a:latin typeface="Comfortaa"/>
              <a:ea typeface="Comfortaa"/>
              <a:cs typeface="Comfortaa"/>
              <a:sym typeface="Comfortaa"/>
            </a:endParaRPr>
          </a:p>
        </p:txBody>
      </p:sp>
      <p:sp>
        <p:nvSpPr>
          <p:cNvPr id="468" name="Google Shape;468;p39"/>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5000">
              <a:solidFill>
                <a:schemeClr val="accent2"/>
              </a:solidFill>
            </a:endParaRPr>
          </a:p>
        </p:txBody>
      </p:sp>
      <p:grpSp>
        <p:nvGrpSpPr>
          <p:cNvPr id="469" name="Google Shape;469;p39"/>
          <p:cNvGrpSpPr/>
          <p:nvPr/>
        </p:nvGrpSpPr>
        <p:grpSpPr>
          <a:xfrm>
            <a:off x="350039" y="3944000"/>
            <a:ext cx="2536147" cy="887325"/>
            <a:chOff x="880714" y="3731738"/>
            <a:chExt cx="2536147" cy="887325"/>
          </a:xfrm>
        </p:grpSpPr>
        <p:sp>
          <p:nvSpPr>
            <p:cNvPr id="470" name="Google Shape;470;p39"/>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Introduction to Java Programming for High School by Slidesgo">
  <a:themeElements>
    <a:clrScheme name="Simple Light">
      <a:dk1>
        <a:srgbClr val="E7E7E7"/>
      </a:dk1>
      <a:lt1>
        <a:srgbClr val="10111A"/>
      </a:lt1>
      <a:dk2>
        <a:srgbClr val="FD4A4A"/>
      </a:dk2>
      <a:lt2>
        <a:srgbClr val="EC7955"/>
      </a:lt2>
      <a:accent1>
        <a:srgbClr val="E81A81"/>
      </a:accent1>
      <a:accent2>
        <a:srgbClr val="94EE6B"/>
      </a:accent2>
      <a:accent3>
        <a:srgbClr val="4CAE97"/>
      </a:accent3>
      <a:accent4>
        <a:srgbClr val="BD64B5"/>
      </a:accent4>
      <a:accent5>
        <a:srgbClr val="FFFF99"/>
      </a:accent5>
      <a:accent6>
        <a:srgbClr val="2C293A"/>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7610</Words>
  <Application>Microsoft Office PowerPoint</Application>
  <PresentationFormat>On-screen Show (16:9)</PresentationFormat>
  <Paragraphs>773</Paragraphs>
  <Slides>67</Slides>
  <Notes>29</Notes>
  <HiddenSlides>2</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67</vt:i4>
      </vt:variant>
    </vt:vector>
  </HeadingPairs>
  <TitlesOfParts>
    <vt:vector size="89" baseType="lpstr">
      <vt:lpstr>Book Antiqua</vt:lpstr>
      <vt:lpstr>Times New Roman</vt:lpstr>
      <vt:lpstr>Source Code Pro Medium</vt:lpstr>
      <vt:lpstr>Bebas Neue</vt:lpstr>
      <vt:lpstr>Comfortaa</vt:lpstr>
      <vt:lpstr>Nunito Light</vt:lpstr>
      <vt:lpstr>Times</vt:lpstr>
      <vt:lpstr>Source Code Pro SemiBold</vt:lpstr>
      <vt:lpstr>Arial</vt:lpstr>
      <vt:lpstr>Courier New</vt:lpstr>
      <vt:lpstr>Fira Code</vt:lpstr>
      <vt:lpstr>Wingdings</vt:lpstr>
      <vt:lpstr>PT Sans</vt:lpstr>
      <vt:lpstr>Source Code Pro</vt:lpstr>
      <vt:lpstr>Proxima Nova</vt:lpstr>
      <vt:lpstr>Arial Black</vt:lpstr>
      <vt:lpstr>Anaheim</vt:lpstr>
      <vt:lpstr>Verdana</vt:lpstr>
      <vt:lpstr>Arial Unicode MS</vt:lpstr>
      <vt:lpstr>Georgia</vt:lpstr>
      <vt:lpstr>Introduction to Java Programming for High School by Slidesgo</vt:lpstr>
      <vt:lpstr>Slidesgo Final Pages</vt:lpstr>
      <vt:lpstr>Cascading Style Sheets (CSS)</vt:lpstr>
      <vt:lpstr>Table of contents</vt:lpstr>
      <vt:lpstr>What is HTML &amp; CSS?</vt:lpstr>
      <vt:lpstr>What is HTML and CSS?</vt:lpstr>
      <vt:lpstr>The Origins of HTML</vt:lpstr>
      <vt:lpstr>Basics of HTML+CSS </vt:lpstr>
      <vt:lpstr>HTML Basics</vt:lpstr>
      <vt:lpstr>CSS Basics</vt:lpstr>
      <vt:lpstr>Example Code</vt:lpstr>
      <vt:lpstr>HTML Structure</vt:lpstr>
      <vt:lpstr>Headings</vt:lpstr>
      <vt:lpstr>Lists</vt:lpstr>
      <vt:lpstr>Use a paragraph tag!</vt:lpstr>
      <vt:lpstr>Buttons</vt:lpstr>
      <vt:lpstr>Videos</vt:lpstr>
      <vt:lpstr>Images</vt:lpstr>
      <vt:lpstr>Dividers</vt:lpstr>
      <vt:lpstr>CSS Structure</vt:lpstr>
      <vt:lpstr>Colors</vt:lpstr>
      <vt:lpstr>Padding &amp; Margins </vt:lpstr>
      <vt:lpstr>Background</vt:lpstr>
      <vt:lpstr>Fonts are a bit tricky…</vt:lpstr>
      <vt:lpstr>Summary</vt:lpstr>
      <vt:lpstr>Fonts &amp; colors used</vt:lpstr>
      <vt:lpstr>Storyset</vt:lpstr>
      <vt:lpstr>What are Cascading Style Sheets?</vt:lpstr>
      <vt:lpstr>What are Cascading Style Sheets? continued</vt:lpstr>
      <vt:lpstr>Pros and Cons of Using CSS</vt:lpstr>
      <vt:lpstr>CSS Examples</vt:lpstr>
      <vt:lpstr>CSS Basics</vt:lpstr>
      <vt:lpstr>CSS Rules</vt:lpstr>
      <vt:lpstr>Grouping Styles and Selectors</vt:lpstr>
      <vt:lpstr>Where do you put the styles?</vt:lpstr>
      <vt:lpstr>Style Location: External</vt:lpstr>
      <vt:lpstr>External example</vt:lpstr>
      <vt:lpstr>Style Location: Internal</vt:lpstr>
      <vt:lpstr>Style Location: Inline</vt:lpstr>
      <vt:lpstr>Hierarchy of styles</vt:lpstr>
      <vt:lpstr>!important</vt:lpstr>
      <vt:lpstr>Classes and IDs</vt:lpstr>
      <vt:lpstr>Class example</vt:lpstr>
      <vt:lpstr>Inline vs. Block Display (HTML)</vt:lpstr>
      <vt:lpstr>Inline vs. Block Display (CSS)</vt:lpstr>
      <vt:lpstr>Example –  display: block;</vt:lpstr>
      <vt:lpstr>Example – display: inline;</vt:lpstr>
      <vt:lpstr>Span and Div</vt:lpstr>
      <vt:lpstr>Example using SPAN, DIV, Class, and ID</vt:lpstr>
      <vt:lpstr>Unit Measurements</vt:lpstr>
      <vt:lpstr>Font and Text Styling</vt:lpstr>
      <vt:lpstr>Modifying List Elements</vt:lpstr>
      <vt:lpstr>The Box Model</vt:lpstr>
      <vt:lpstr>The Box Model: IE vs. CSS</vt:lpstr>
      <vt:lpstr>Pseudo-elements and Pseudo-classes</vt:lpstr>
      <vt:lpstr>Positioning</vt:lpstr>
      <vt:lpstr>Absolute, Relative, Fixed, Inherit, and Static Positioning</vt:lpstr>
      <vt:lpstr>Absolute Positioning Example</vt:lpstr>
      <vt:lpstr>Relative Positioning Example</vt:lpstr>
      <vt:lpstr>Fixed Positioning – code view</vt:lpstr>
      <vt:lpstr>Fixed Positioning – Firefox web browser</vt:lpstr>
      <vt:lpstr>Layers and the “Bounding Box”</vt:lpstr>
      <vt:lpstr>Layering Example 1</vt:lpstr>
      <vt:lpstr>Layering Example 2</vt:lpstr>
      <vt:lpstr>Float</vt:lpstr>
      <vt:lpstr>Float Example 1 – float: right</vt:lpstr>
      <vt:lpstr>Float Example 2 – float: left</vt:lpstr>
      <vt:lpstr>Resources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HTML/CSS</dc:title>
  <cp:lastModifiedBy>HP</cp:lastModifiedBy>
  <cp:revision>7</cp:revision>
  <dcterms:modified xsi:type="dcterms:W3CDTF">2024-04-01T06:46:10Z</dcterms:modified>
</cp:coreProperties>
</file>